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</p:sldMasterIdLst>
  <p:handoutMasterIdLst>
    <p:handoutMasterId r:id="rId124"/>
  </p:handoutMasterIdLst>
  <p:sldIdLst>
    <p:sldId id="284" r:id="rId3"/>
    <p:sldId id="344" r:id="rId4"/>
    <p:sldId id="511" r:id="rId5"/>
    <p:sldId id="464" r:id="rId6"/>
    <p:sldId id="465" r:id="rId7"/>
    <p:sldId id="494" r:id="rId8"/>
    <p:sldId id="466" r:id="rId9"/>
    <p:sldId id="507" r:id="rId10"/>
    <p:sldId id="463" r:id="rId11"/>
    <p:sldId id="500" r:id="rId12"/>
    <p:sldId id="508" r:id="rId13"/>
    <p:sldId id="501" r:id="rId14"/>
    <p:sldId id="502" r:id="rId15"/>
    <p:sldId id="509" r:id="rId16"/>
    <p:sldId id="495" r:id="rId17"/>
    <p:sldId id="496" r:id="rId18"/>
    <p:sldId id="497" r:id="rId19"/>
    <p:sldId id="498" r:id="rId20"/>
    <p:sldId id="505" r:id="rId21"/>
    <p:sldId id="506" r:id="rId22"/>
    <p:sldId id="510" r:id="rId23"/>
    <p:sldId id="462" r:id="rId24"/>
    <p:sldId id="285" r:id="rId25"/>
    <p:sldId id="343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61" r:id="rId54"/>
    <p:sldId id="342" r:id="rId55"/>
    <p:sldId id="263" r:id="rId56"/>
    <p:sldId id="358" r:id="rId57"/>
    <p:sldId id="272" r:id="rId58"/>
    <p:sldId id="298" r:id="rId59"/>
    <p:sldId id="297" r:id="rId60"/>
    <p:sldId id="296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458" r:id="rId69"/>
    <p:sldId id="329" r:id="rId70"/>
    <p:sldId id="330" r:id="rId71"/>
    <p:sldId id="361" r:id="rId72"/>
    <p:sldId id="360" r:id="rId73"/>
    <p:sldId id="363" r:id="rId74"/>
    <p:sldId id="441" r:id="rId75"/>
    <p:sldId id="442" r:id="rId76"/>
    <p:sldId id="443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453" r:id="rId87"/>
    <p:sldId id="454" r:id="rId88"/>
    <p:sldId id="459" r:id="rId89"/>
    <p:sldId id="346" r:id="rId90"/>
    <p:sldId id="367" r:id="rId91"/>
    <p:sldId id="368" r:id="rId92"/>
    <p:sldId id="369" r:id="rId93"/>
    <p:sldId id="373" r:id="rId94"/>
    <p:sldId id="372" r:id="rId95"/>
    <p:sldId id="374" r:id="rId96"/>
    <p:sldId id="376" r:id="rId97"/>
    <p:sldId id="371" r:id="rId98"/>
    <p:sldId id="370" r:id="rId99"/>
    <p:sldId id="456" r:id="rId100"/>
    <p:sldId id="347" r:id="rId101"/>
    <p:sldId id="377" r:id="rId102"/>
    <p:sldId id="410" r:id="rId103"/>
    <p:sldId id="457" r:id="rId104"/>
    <p:sldId id="424" r:id="rId105"/>
    <p:sldId id="425" r:id="rId106"/>
    <p:sldId id="411" r:id="rId107"/>
    <p:sldId id="418" r:id="rId108"/>
    <p:sldId id="427" r:id="rId109"/>
    <p:sldId id="428" r:id="rId110"/>
    <p:sldId id="429" r:id="rId111"/>
    <p:sldId id="415" r:id="rId112"/>
    <p:sldId id="414" r:id="rId113"/>
    <p:sldId id="417" r:id="rId114"/>
    <p:sldId id="419" r:id="rId115"/>
    <p:sldId id="421" r:id="rId116"/>
    <p:sldId id="422" r:id="rId117"/>
    <p:sldId id="402" r:id="rId118"/>
    <p:sldId id="423" r:id="rId119"/>
    <p:sldId id="399" r:id="rId120"/>
    <p:sldId id="407" r:id="rId121"/>
    <p:sldId id="460" r:id="rId122"/>
    <p:sldId id="391" r:id="rId1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2" clrIdx="0">
    <p:extLst>
      <p:ext uri="{19B8F6BF-5375-455C-9EA6-DF929625EA0E}">
        <p15:presenceInfo xmlns:p15="http://schemas.microsoft.com/office/powerpoint/2012/main" userId="0868f6e17903b7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D6"/>
    <a:srgbClr val="183162"/>
    <a:srgbClr val="EF8B47"/>
    <a:srgbClr val="264B96"/>
    <a:srgbClr val="3D6ECF"/>
    <a:srgbClr val="A5BBE3"/>
    <a:srgbClr val="F6BB00"/>
    <a:srgbClr val="3A6BCE"/>
    <a:srgbClr val="80A0E0"/>
    <a:srgbClr val="628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52" autoAdjust="0"/>
    <p:restoredTop sz="94660"/>
  </p:normalViewPr>
  <p:slideViewPr>
    <p:cSldViewPr snapToGrid="0">
      <p:cViewPr varScale="1">
        <p:scale>
          <a:sx n="90" d="100"/>
          <a:sy n="90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handoutMaster" Target="handoutMasters/handout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0E7575-2670-4A65-B87C-4F4A8018CE15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C21B560-B4DA-4527-87EC-78BA8D3D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4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5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5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96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4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8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35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07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7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42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83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51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4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8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1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9F367-F7FA-424E-B17C-EE3B02E037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009A9-CAFA-4C7C-BD73-59DE54A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2254-DC9C-44A2-828F-7835395E31B5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05BA-E292-4BBD-A390-95AF71454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9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fif"/><Relationship Id="rId4" Type="http://schemas.openxmlformats.org/officeDocument/2006/relationships/image" Target="../media/image77.jf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3.jp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0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f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4" y="0"/>
            <a:ext cx="7972425" cy="6858000"/>
          </a:xfrm>
          <a:prstGeom prst="rect">
            <a:avLst/>
          </a:prstGeom>
        </p:spPr>
      </p:pic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266700" y="1755775"/>
            <a:ext cx="531495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66CC"/>
                </a:solidFill>
              </a:rPr>
              <a:t>Dr-Muhammad </a:t>
            </a:r>
            <a:r>
              <a:rPr lang="en-US" b="1" dirty="0" err="1">
                <a:solidFill>
                  <a:srgbClr val="FF66CC"/>
                </a:solidFill>
              </a:rPr>
              <a:t>Awak</a:t>
            </a:r>
            <a:endParaRPr lang="en-US" dirty="0">
              <a:solidFill>
                <a:srgbClr val="FF66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25235" y="253471"/>
            <a:ext cx="10086109" cy="7694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rtl="0"/>
            <a:r>
              <a:rPr lang="en-US" sz="4400" b="1" dirty="0">
                <a:solidFill>
                  <a:srgbClr val="FF66CC"/>
                </a:solidFill>
                <a:latin typeface="+mj-lt"/>
                <a:ea typeface="+mj-ea"/>
                <a:cs typeface="+mj-cs"/>
              </a:rPr>
              <a:t>NATIONAL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4400" b="1" dirty="0">
                <a:solidFill>
                  <a:srgbClr val="FF66CC"/>
                </a:solidFill>
                <a:latin typeface="+mj-lt"/>
                <a:ea typeface="+mj-ea"/>
                <a:cs typeface="+mj-cs"/>
              </a:rPr>
              <a:t>GUIDELINES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4400" b="1" dirty="0">
                <a:solidFill>
                  <a:srgbClr val="FF66CC"/>
                </a:solidFill>
                <a:latin typeface="+mj-lt"/>
                <a:ea typeface="+mj-ea"/>
                <a:cs typeface="+mj-cs"/>
              </a:rPr>
              <a:t>IN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4400" b="1" dirty="0">
                <a:solidFill>
                  <a:srgbClr val="FF66CC"/>
                </a:solidFill>
                <a:latin typeface="+mj-lt"/>
                <a:ea typeface="+mj-ea"/>
                <a:cs typeface="+mj-cs"/>
              </a:rPr>
              <a:t>RADIOTHERAPY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5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8344" y="311962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post lumpectomy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Dose and fractionation: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13153" r="3096" b="41964"/>
          <a:stretch/>
        </p:blipFill>
        <p:spPr>
          <a:xfrm>
            <a:off x="718458" y="1854926"/>
            <a:ext cx="11064240" cy="30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320514-F71E-C4F4-A301-D959BBD46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21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21267" y="372533"/>
            <a:ext cx="10515600" cy="1345773"/>
          </a:xfrm>
        </p:spPr>
        <p:txBody>
          <a:bodyPr>
            <a:normAutofit/>
          </a:bodyPr>
          <a:lstStyle/>
          <a:p>
            <a:pPr algn="ctr" rtl="0"/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Types of </a:t>
            </a:r>
            <a:r>
              <a:rPr lang="en-US" b="1" dirty="0" err="1">
                <a:solidFill>
                  <a:srgbClr val="7030A0"/>
                </a:solidFill>
              </a:rPr>
              <a:t>RadioTherapy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grpSp>
        <p:nvGrpSpPr>
          <p:cNvPr id="20" name="مجموعة 19"/>
          <p:cNvGrpSpPr/>
          <p:nvPr/>
        </p:nvGrpSpPr>
        <p:grpSpPr>
          <a:xfrm>
            <a:off x="7525223" y="2573511"/>
            <a:ext cx="4030133" cy="3640667"/>
            <a:chOff x="7531964" y="2455332"/>
            <a:chExt cx="4030133" cy="3640667"/>
          </a:xfrm>
        </p:grpSpPr>
        <p:sp>
          <p:nvSpPr>
            <p:cNvPr id="10" name="مستطيل 9"/>
            <p:cNvSpPr/>
            <p:nvPr/>
          </p:nvSpPr>
          <p:spPr>
            <a:xfrm>
              <a:off x="7531964" y="2455332"/>
              <a:ext cx="4030133" cy="3640667"/>
            </a:xfrm>
            <a:prstGeom prst="rect">
              <a:avLst/>
            </a:prstGeom>
            <a:noFill/>
            <a:ln w="38100">
              <a:solidFill>
                <a:srgbClr val="EF8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3200" dirty="0">
                  <a:solidFill>
                    <a:srgbClr val="264B96"/>
                  </a:solidFill>
                </a:rPr>
                <a:t>Brachytherapy</a:t>
              </a: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</p:txBody>
        </p:sp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330" y="3162114"/>
              <a:ext cx="3327399" cy="27968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1" name="مجموعة 20"/>
          <p:cNvGrpSpPr/>
          <p:nvPr/>
        </p:nvGrpSpPr>
        <p:grpSpPr>
          <a:xfrm>
            <a:off x="821267" y="2573511"/>
            <a:ext cx="5080000" cy="3632199"/>
            <a:chOff x="592666" y="2463799"/>
            <a:chExt cx="5080000" cy="3632199"/>
          </a:xfrm>
        </p:grpSpPr>
        <p:sp>
          <p:nvSpPr>
            <p:cNvPr id="6" name="مستطيل 5"/>
            <p:cNvSpPr/>
            <p:nvPr/>
          </p:nvSpPr>
          <p:spPr>
            <a:xfrm>
              <a:off x="592666" y="2463799"/>
              <a:ext cx="5080000" cy="3632199"/>
            </a:xfrm>
            <a:prstGeom prst="rect">
              <a:avLst/>
            </a:prstGeom>
            <a:noFill/>
            <a:ln w="38100">
              <a:solidFill>
                <a:srgbClr val="EF8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3200" dirty="0">
                  <a:solidFill>
                    <a:srgbClr val="264B96"/>
                  </a:solidFill>
                </a:rPr>
                <a:t>External Beam Radiotherapy</a:t>
              </a: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  <a:p>
              <a:pPr algn="ctr" rtl="0"/>
              <a:endParaRPr lang="en-US" sz="3200" dirty="0">
                <a:solidFill>
                  <a:srgbClr val="264B96"/>
                </a:solidFill>
              </a:endParaRPr>
            </a:p>
          </p:txBody>
        </p:sp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020" y="3162114"/>
              <a:ext cx="3420780" cy="27968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021161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6949" y="388700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(Uterus)- Indications of RT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16" y="1629640"/>
            <a:ext cx="8257160" cy="452177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7E5635D-6BB6-D6CE-A965-7186AEEFB8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93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388700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Calibri Light" panose="020F0302020204030204"/>
              </a:rPr>
              <a:t>Gynecologic Cancer </a:t>
            </a: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(Cervix)- Indications of RT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246910"/>
            <a:ext cx="7343613" cy="53539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463D3E0-B3E7-ACF8-307D-D3EF479DE2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685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Timing of radiation therapy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89297" y="1972341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Adjuvant RT: within 6-8 weeks post operative, but not later than 12 weeks.</a:t>
            </a:r>
          </a:p>
          <a:p>
            <a:r>
              <a:rPr lang="en-US" dirty="0"/>
              <a:t>HDRBT: any time during EBRT or immediately after completion of EBRT.</a:t>
            </a:r>
          </a:p>
          <a:p>
            <a:r>
              <a:rPr lang="en-US" dirty="0"/>
              <a:t>2 insertion / week will be performed with no EBRT on the day of brachytherapy.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9C5042-36BF-C0C7-F4EF-D2A55E853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100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Positioning &amp; immobilization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9600" y="1866015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Simulation is performed in the supine position; vaginal and rectal markers are placed into</a:t>
            </a:r>
          </a:p>
          <a:p>
            <a:r>
              <a:rPr lang="en-US" dirty="0"/>
              <a:t>Full bladder and empty rectum </a:t>
            </a:r>
          </a:p>
          <a:p>
            <a:r>
              <a:rPr lang="en-US" dirty="0"/>
              <a:t>the patient. Oral contrast material may be beneficial for the visualization of intestines.</a:t>
            </a:r>
          </a:p>
          <a:p>
            <a:r>
              <a:rPr lang="en-US" dirty="0"/>
              <a:t>CT scan thickness slice &lt;3mm </a:t>
            </a:r>
          </a:p>
          <a:p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2FF192-40D2-4A27-369D-0FD78C1F1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87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704" y="1878237"/>
            <a:ext cx="4937989" cy="239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609600" y="5103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</a:p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Field border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011" y="1771045"/>
            <a:ext cx="4937989" cy="250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442529" y="4317168"/>
            <a:ext cx="3777522" cy="4047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Extended field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135318" y="4272197"/>
            <a:ext cx="3972391" cy="4497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Conventional field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477702" y="4811844"/>
            <a:ext cx="5529419" cy="2046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u="sng" dirty="0">
                <a:solidFill>
                  <a:schemeClr val="tx1"/>
                </a:solidFill>
              </a:rPr>
              <a:t>AP-PA Portal borders: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Superior: a transverse line between L4-L5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Inferior: 3cm below the most distal vaginal disease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Lateral: 1.75 cm lateral to widest true pelvic diameter</a:t>
            </a:r>
          </a:p>
          <a:p>
            <a:pPr algn="ctr" rtl="0"/>
            <a:r>
              <a:rPr lang="en-US" u="sng" dirty="0">
                <a:solidFill>
                  <a:schemeClr val="tx1"/>
                </a:solidFill>
              </a:rPr>
              <a:t>Lateral Portal: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Anterior: 0.5 cm anterior to the symphysis pubis edge and at least 1 cm anterior to common iliac </a:t>
            </a:r>
            <a:r>
              <a:rPr lang="en-US" dirty="0" err="1">
                <a:solidFill>
                  <a:schemeClr val="tx1"/>
                </a:solidFill>
              </a:rPr>
              <a:t>nodesat</a:t>
            </a:r>
            <a:r>
              <a:rPr lang="en-US" dirty="0">
                <a:solidFill>
                  <a:schemeClr val="tx1"/>
                </a:solidFill>
              </a:rPr>
              <a:t> L4-L5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566581" y="4811844"/>
            <a:ext cx="5529419" cy="2046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u="sng" dirty="0">
                <a:solidFill>
                  <a:schemeClr val="tx1"/>
                </a:solidFill>
              </a:rPr>
              <a:t>AP-PA Portal borders: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Superior: a transverse line between D12 and L1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Inferior: 3cm below the most distal vaginal disease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Lateral: 1.5- 2 cm lateral to widest true pelvic diameter</a:t>
            </a:r>
          </a:p>
          <a:p>
            <a:pPr algn="ctr" rtl="0"/>
            <a:r>
              <a:rPr lang="en-US" u="sng" dirty="0">
                <a:solidFill>
                  <a:schemeClr val="tx1"/>
                </a:solidFill>
              </a:rPr>
              <a:t>Lateral Portal: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Anterior: 0.5 cm anterior to the symphysis pubis edge and at least 1 cm anterior to common iliac </a:t>
            </a:r>
            <a:r>
              <a:rPr lang="en-US" dirty="0" err="1">
                <a:solidFill>
                  <a:schemeClr val="tx1"/>
                </a:solidFill>
              </a:rPr>
              <a:t>nodesat</a:t>
            </a:r>
            <a:r>
              <a:rPr lang="en-US" dirty="0">
                <a:solidFill>
                  <a:schemeClr val="tx1"/>
                </a:solidFill>
              </a:rPr>
              <a:t> L4-L5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9323297-244D-68DE-4E0D-8DA4A7144C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586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b="3868"/>
          <a:stretch/>
        </p:blipFill>
        <p:spPr>
          <a:xfrm>
            <a:off x="5926823" y="2488367"/>
            <a:ext cx="6034617" cy="4077325"/>
          </a:xfrm>
        </p:spPr>
      </p:pic>
      <p:sp>
        <p:nvSpPr>
          <p:cNvPr id="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 Target Volume- GTV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16860" y="3580297"/>
            <a:ext cx="4964609" cy="8034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Post operative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GTV = Tumor bed+ entire cervix/ entire uterus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16860" y="2353236"/>
            <a:ext cx="4964610" cy="89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Definitive RT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GTV = primary Tumor + entire cervix/ entire uterus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E86CA2D-0C21-5179-F347-A59FF5314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2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 b="8836"/>
          <a:stretch/>
        </p:blipFill>
        <p:spPr>
          <a:xfrm>
            <a:off x="5901838" y="2533338"/>
            <a:ext cx="6034617" cy="3672591"/>
          </a:xfrm>
        </p:spPr>
      </p:pic>
      <p:sp>
        <p:nvSpPr>
          <p:cNvPr id="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 Target Volume- CTV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22222" y="4108478"/>
            <a:ext cx="4959247" cy="7345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Post operative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CTVp = </a:t>
            </a:r>
            <a:r>
              <a:rPr lang="en-US" dirty="0" err="1">
                <a:solidFill>
                  <a:schemeClr val="tx1"/>
                </a:solidFill>
              </a:rPr>
              <a:t>Parametria</a:t>
            </a:r>
            <a:r>
              <a:rPr lang="en-US" dirty="0">
                <a:solidFill>
                  <a:schemeClr val="tx1"/>
                </a:solidFill>
              </a:rPr>
              <a:t>+ upper third/ half of the vagina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22222" y="2644698"/>
            <a:ext cx="4959247" cy="1012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Definitive RT</a:t>
            </a:r>
          </a:p>
          <a:p>
            <a:pPr algn="ctr" rtl="0"/>
            <a:r>
              <a:rPr lang="en-US" dirty="0">
                <a:solidFill>
                  <a:schemeClr val="tx1"/>
                </a:solidFill>
              </a:rPr>
              <a:t>CTVn = common + external + internal iliac, presacral (superior border L4-L5)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3B50AE6-3A97-3E98-D7E5-1EFEF6146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516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12480"/>
          <a:stretch/>
        </p:blipFill>
        <p:spPr>
          <a:xfrm>
            <a:off x="5956802" y="2248525"/>
            <a:ext cx="6034617" cy="3627620"/>
          </a:xfrm>
        </p:spPr>
      </p:pic>
      <p:sp>
        <p:nvSpPr>
          <p:cNvPr id="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 Target Volume- PTV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22222" y="3648122"/>
            <a:ext cx="5191593" cy="8284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Post operative</a:t>
            </a:r>
          </a:p>
          <a:p>
            <a:pPr algn="ctr" rtl="0"/>
            <a:r>
              <a:rPr lang="en-US" dirty="0" err="1">
                <a:solidFill>
                  <a:schemeClr val="tx1"/>
                </a:solidFill>
              </a:rPr>
              <a:t>PTVp</a:t>
            </a:r>
            <a:r>
              <a:rPr lang="en-US" dirty="0">
                <a:solidFill>
                  <a:schemeClr val="tx1"/>
                </a:solidFill>
              </a:rPr>
              <a:t> = CTVp + (1.5-2) cm margin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22222" y="2644698"/>
            <a:ext cx="5191593" cy="717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Definitive RT</a:t>
            </a:r>
          </a:p>
          <a:p>
            <a:pPr algn="ctr" rtl="0"/>
            <a:r>
              <a:rPr lang="en-US" dirty="0" err="1">
                <a:solidFill>
                  <a:schemeClr val="tx1"/>
                </a:solidFill>
              </a:rPr>
              <a:t>PTVn</a:t>
            </a:r>
            <a:r>
              <a:rPr lang="en-US" dirty="0">
                <a:solidFill>
                  <a:schemeClr val="tx1"/>
                </a:solidFill>
              </a:rPr>
              <a:t> = CTVn + (5-7) mm margin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BA16A65-D6B8-C37A-AED0-438A31CA0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69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3537"/>
          <a:stretch/>
        </p:blipFill>
        <p:spPr>
          <a:xfrm>
            <a:off x="4815690" y="1823033"/>
            <a:ext cx="6766710" cy="4660213"/>
          </a:xfrm>
        </p:spPr>
      </p:pic>
      <p:sp>
        <p:nvSpPr>
          <p:cNvPr id="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 Target Volume- OAR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643628" y="2822084"/>
            <a:ext cx="2444279" cy="29735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</a:p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</a:p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</a:p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Spinal cord</a:t>
            </a:r>
          </a:p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Femoral Heads</a:t>
            </a:r>
          </a:p>
          <a:p>
            <a:pPr algn="ctr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5E6BDE-EF6B-9849-4EEA-2690305A5C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36793" y="38870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post lumpectomy 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Treatment verification imaging: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3"/>
          <a:stretch/>
        </p:blipFill>
        <p:spPr>
          <a:xfrm>
            <a:off x="1688379" y="1920240"/>
            <a:ext cx="9453476" cy="365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56F48F-D0F1-ECA2-1946-72451A8BD1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329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609600" y="122864"/>
            <a:ext cx="10972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Dose–Fractionation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body" idx="1"/>
          </p:nvPr>
        </p:nvSpPr>
        <p:spPr>
          <a:xfrm>
            <a:off x="0" y="1871285"/>
            <a:ext cx="5386917" cy="6397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Postoperative RT: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204866" y="2713219"/>
            <a:ext cx="4921770" cy="3412944"/>
          </a:xfrm>
        </p:spPr>
        <p:txBody>
          <a:bodyPr>
            <a:normAutofit/>
          </a:bodyPr>
          <a:lstStyle/>
          <a:p>
            <a:r>
              <a:rPr lang="en-US" dirty="0"/>
              <a:t>Pelvic RT: 45 </a:t>
            </a:r>
            <a:r>
              <a:rPr lang="en-US" dirty="0" err="1"/>
              <a:t>Gy</a:t>
            </a:r>
            <a:r>
              <a:rPr lang="en-US" dirty="0"/>
              <a:t>/1.8 </a:t>
            </a:r>
            <a:r>
              <a:rPr lang="en-US" dirty="0" err="1"/>
              <a:t>Gy</a:t>
            </a:r>
            <a:endParaRPr lang="en-US" dirty="0"/>
          </a:p>
          <a:p>
            <a:r>
              <a:rPr lang="en-US" dirty="0"/>
              <a:t>Pelvic extension: total dose 50.4 </a:t>
            </a:r>
            <a:r>
              <a:rPr lang="en-US" dirty="0" err="1"/>
              <a:t>Gy</a:t>
            </a:r>
            <a:endParaRPr lang="en-US" dirty="0"/>
          </a:p>
          <a:p>
            <a:r>
              <a:rPr lang="en-US" dirty="0"/>
              <a:t>Vaginal cuff BT: 3 × 6–7 </a:t>
            </a:r>
            <a:r>
              <a:rPr lang="en-US" dirty="0" err="1"/>
              <a:t>Gy</a:t>
            </a:r>
            <a:r>
              <a:rPr lang="en-US" dirty="0"/>
              <a:t> (HDR)</a:t>
            </a:r>
          </a:p>
          <a:p>
            <a:r>
              <a:rPr lang="en-US" dirty="0"/>
              <a:t>BT alone: 6 × 5.5–6 </a:t>
            </a:r>
            <a:r>
              <a:rPr lang="en-US" dirty="0" err="1"/>
              <a:t>Gy</a:t>
            </a:r>
            <a:r>
              <a:rPr lang="en-US" dirty="0"/>
              <a:t> (HDR)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643071" y="1871285"/>
            <a:ext cx="5389033" cy="639762"/>
          </a:xfrm>
        </p:spPr>
        <p:txBody>
          <a:bodyPr/>
          <a:lstStyle/>
          <a:p>
            <a:pPr algn="ctr"/>
            <a:r>
              <a:rPr lang="en-US" dirty="0"/>
              <a:t>Preoperative RT: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643072" y="2713219"/>
            <a:ext cx="5389033" cy="3412943"/>
          </a:xfrm>
        </p:spPr>
        <p:txBody>
          <a:bodyPr/>
          <a:lstStyle/>
          <a:p>
            <a:r>
              <a:rPr lang="en-US" dirty="0"/>
              <a:t>Pelvic RT: 45 </a:t>
            </a:r>
            <a:r>
              <a:rPr lang="en-US" dirty="0" err="1"/>
              <a:t>Gy</a:t>
            </a:r>
            <a:r>
              <a:rPr lang="en-US" dirty="0"/>
              <a:t>/1.8 </a:t>
            </a:r>
            <a:r>
              <a:rPr lang="en-US" dirty="0" err="1"/>
              <a:t>Gy</a:t>
            </a:r>
            <a:endParaRPr lang="en-US" dirty="0"/>
          </a:p>
          <a:p>
            <a:r>
              <a:rPr lang="en-US" dirty="0"/>
              <a:t>Vaginal extension; total dose 50.4 </a:t>
            </a:r>
            <a:r>
              <a:rPr lang="en-US" dirty="0" err="1"/>
              <a:t>Gy</a:t>
            </a:r>
            <a:r>
              <a:rPr lang="en-US" dirty="0"/>
              <a:t>.</a:t>
            </a:r>
          </a:p>
          <a:p>
            <a:r>
              <a:rPr lang="en-US" dirty="0" err="1"/>
              <a:t>Intracavitary</a:t>
            </a:r>
            <a:r>
              <a:rPr lang="en-US" dirty="0"/>
              <a:t> BT: 3 × 6–7 </a:t>
            </a:r>
            <a:r>
              <a:rPr lang="en-US" dirty="0" err="1"/>
              <a:t>Gy</a:t>
            </a:r>
            <a:r>
              <a:rPr lang="en-US" dirty="0"/>
              <a:t> (HDR)</a:t>
            </a:r>
          </a:p>
          <a:p>
            <a:r>
              <a:rPr lang="en-US" dirty="0"/>
              <a:t>• </a:t>
            </a:r>
            <a:r>
              <a:rPr lang="en-US" dirty="0" err="1"/>
              <a:t>Paraaortic</a:t>
            </a:r>
            <a:r>
              <a:rPr lang="en-US" dirty="0"/>
              <a:t> LN (+) :</a:t>
            </a:r>
          </a:p>
          <a:p>
            <a:r>
              <a:rPr lang="en-US" dirty="0"/>
              <a:t>Pelvic/</a:t>
            </a:r>
            <a:r>
              <a:rPr lang="en-US" dirty="0" err="1"/>
              <a:t>paraaortic</a:t>
            </a:r>
            <a:r>
              <a:rPr lang="en-US" dirty="0"/>
              <a:t> RT + vaginal cuff BT</a:t>
            </a:r>
          </a:p>
          <a:p>
            <a:endParaRPr lang="en-US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576489E-54A9-7653-B843-99B15A199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509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endParaRPr lang="en-US" dirty="0"/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36573"/>
          <a:stretch/>
        </p:blipFill>
        <p:spPr>
          <a:xfrm>
            <a:off x="3338945" y="1507857"/>
            <a:ext cx="6262255" cy="5216237"/>
          </a:xfrm>
        </p:spPr>
      </p:pic>
      <p:sp>
        <p:nvSpPr>
          <p:cNvPr id="4" name="مستطيل 3"/>
          <p:cNvSpPr/>
          <p:nvPr/>
        </p:nvSpPr>
        <p:spPr>
          <a:xfrm>
            <a:off x="1314108" y="61987"/>
            <a:ext cx="95637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1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Gynecologic Cancer (Uterus &amp; Cervix)</a:t>
            </a:r>
          </a:p>
          <a:p>
            <a:pPr algn="ctr" rtl="0"/>
            <a:r>
              <a:rPr lang="en-US" sz="4400" b="1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OAR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248CA4E-5D0E-365E-3374-324B920EF9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600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Dose volume histogram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944" y="1791011"/>
            <a:ext cx="50482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9844" y="3463598"/>
            <a:ext cx="5086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6519" y="5126660"/>
            <a:ext cx="50577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923280"/>
            <a:ext cx="5887590" cy="455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53032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Brachytherapy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Postoperative vaginal BT. </a:t>
            </a:r>
          </a:p>
          <a:p>
            <a:r>
              <a:rPr lang="en-US" i="1" dirty="0"/>
              <a:t>Intra cavity BT.</a:t>
            </a:r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1B9E94B-64F2-D569-F4D7-029245939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37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  <a:latin typeface="Calibri Light" panose="020F0302020204030204"/>
              </a:rPr>
            </a:br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Brachytherapy</a:t>
            </a:r>
            <a:endParaRPr lang="en-US" dirty="0"/>
          </a:p>
        </p:txBody>
      </p:sp>
      <p:grpSp>
        <p:nvGrpSpPr>
          <p:cNvPr id="13" name="مجموعة 12"/>
          <p:cNvGrpSpPr/>
          <p:nvPr/>
        </p:nvGrpSpPr>
        <p:grpSpPr>
          <a:xfrm>
            <a:off x="2508094" y="4959932"/>
            <a:ext cx="2009965" cy="1384672"/>
            <a:chOff x="7608168" y="2780928"/>
            <a:chExt cx="2764160" cy="185401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08168" y="2780928"/>
              <a:ext cx="2764160" cy="185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03819" y="2824420"/>
              <a:ext cx="1568509" cy="308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مجموعة 13"/>
          <p:cNvGrpSpPr/>
          <p:nvPr/>
        </p:nvGrpSpPr>
        <p:grpSpPr>
          <a:xfrm>
            <a:off x="1162625" y="3634339"/>
            <a:ext cx="2017018" cy="1506856"/>
            <a:chOff x="4799856" y="2780929"/>
            <a:chExt cx="2629128" cy="180019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99856" y="2780929"/>
              <a:ext cx="2629128" cy="180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35680" y="2824420"/>
              <a:ext cx="1193304" cy="333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مجموعة 14"/>
          <p:cNvGrpSpPr/>
          <p:nvPr/>
        </p:nvGrpSpPr>
        <p:grpSpPr>
          <a:xfrm>
            <a:off x="0" y="2523067"/>
            <a:ext cx="2017018" cy="1358722"/>
            <a:chOff x="1775521" y="2780928"/>
            <a:chExt cx="2773859" cy="1819264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75521" y="2780928"/>
              <a:ext cx="2773859" cy="181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18045" y="2824420"/>
              <a:ext cx="1531335" cy="35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53108" y="2669466"/>
            <a:ext cx="1486669" cy="22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839777" y="2694951"/>
            <a:ext cx="11620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ستطيل 18"/>
          <p:cNvSpPr/>
          <p:nvPr/>
        </p:nvSpPr>
        <p:spPr>
          <a:xfrm>
            <a:off x="3715724" y="1986284"/>
            <a:ext cx="531706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Radioactive elements used:</a:t>
            </a:r>
          </a:p>
          <a:p>
            <a:pPr algn="ctr" rtl="0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Cesium 137: 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half-life = 30 years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Titrated every 6 months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Replaced every 10- 15 years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63779" y="1908042"/>
            <a:ext cx="2264747" cy="552715"/>
          </a:xfrm>
          <a:prstGeom prst="rect">
            <a:avLst/>
          </a:prstGeom>
          <a:noFill/>
          <a:ln>
            <a:solidFill>
              <a:srgbClr val="FF8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83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Applicators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9353108" y="1845733"/>
            <a:ext cx="2720359" cy="677334"/>
          </a:xfrm>
          <a:prstGeom prst="rect">
            <a:avLst/>
          </a:prstGeom>
          <a:noFill/>
          <a:ln>
            <a:solidFill>
              <a:srgbClr val="FF8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83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Radiant source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FB16441-952A-468B-F1B2-7C782CB4B5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Brachytherapy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867" y="2152527"/>
            <a:ext cx="3162300" cy="34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200" y="2152527"/>
            <a:ext cx="3132667" cy="34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2167" y="2152527"/>
            <a:ext cx="2849033" cy="34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16648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533" y="2652523"/>
            <a:ext cx="8229600" cy="373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146" y="2652523"/>
            <a:ext cx="3608387" cy="373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Brachytherapy</a:t>
            </a:r>
            <a:endParaRPr lang="en-US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11695E7-CAF7-FA49-6038-D446FB68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97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Brachytherapy</a:t>
            </a:r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134" y="2128252"/>
            <a:ext cx="5285513" cy="389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0268" y="2128252"/>
            <a:ext cx="4191000" cy="389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00049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970381"/>
              </p:ext>
            </p:extLst>
          </p:nvPr>
        </p:nvGraphicFramePr>
        <p:xfrm>
          <a:off x="838200" y="1825625"/>
          <a:ext cx="10515600" cy="2759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067">
                  <a:extLst>
                    <a:ext uri="{9D8B030D-6E8A-4147-A177-3AD203B41FA5}">
                      <a16:colId xmlns:a16="http://schemas.microsoft.com/office/drawing/2014/main" val="417219613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val="95471136"/>
                    </a:ext>
                  </a:extLst>
                </a:gridCol>
                <a:gridCol w="3166533">
                  <a:extLst>
                    <a:ext uri="{9D8B030D-6E8A-4147-A177-3AD203B41FA5}">
                      <a16:colId xmlns:a16="http://schemas.microsoft.com/office/drawing/2014/main" val="512914779"/>
                    </a:ext>
                  </a:extLst>
                </a:gridCol>
                <a:gridCol w="2396067">
                  <a:extLst>
                    <a:ext uri="{9D8B030D-6E8A-4147-A177-3AD203B41FA5}">
                      <a16:colId xmlns:a16="http://schemas.microsoft.com/office/drawing/2014/main" val="4037474382"/>
                    </a:ext>
                  </a:extLst>
                </a:gridCol>
              </a:tblGrid>
              <a:tr h="748242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• Low Dose Rate (LDR)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 dose rate (MDR)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High Dose Rate (HDR)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799918"/>
                  </a:ext>
                </a:extLst>
              </a:tr>
              <a:tr h="1496836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regiment would be &lt;200</a:t>
                      </a:r>
                    </a:p>
                    <a:p>
                      <a:pPr algn="l" rtl="0"/>
                      <a:r>
                        <a:rPr lang="en-US" dirty="0" err="1"/>
                        <a:t>cGy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 using (Cesium-137 or Iridium-192 pellets);</a:t>
                      </a:r>
                    </a:p>
                    <a:p>
                      <a:pPr algn="l" rtl="0"/>
                      <a:r>
                        <a:rPr lang="en-US" dirty="0"/>
                        <a:t>treatment 1-3 days (continuous).</a:t>
                      </a:r>
                    </a:p>
                    <a:p>
                      <a:pPr algn="l" rtl="0"/>
                      <a:r>
                        <a:rPr lang="en-US" dirty="0"/>
                        <a:t>Dose: 0.4 to 2 </a:t>
                      </a:r>
                      <a:r>
                        <a:rPr lang="en-US" dirty="0" err="1"/>
                        <a:t>Gy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Dose: 2 to 12 </a:t>
                      </a:r>
                      <a:r>
                        <a:rPr lang="en-US" dirty="0" err="1"/>
                        <a:t>Gy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hr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regiment would be 200-300</a:t>
                      </a:r>
                    </a:p>
                    <a:p>
                      <a:pPr algn="l" rtl="0"/>
                      <a:r>
                        <a:rPr lang="en-US" dirty="0" err="1"/>
                        <a:t>cGy</a:t>
                      </a:r>
                      <a:r>
                        <a:rPr lang="en-US" dirty="0"/>
                        <a:t>/min (Iridium-192 or Cobalt-60 pellets);</a:t>
                      </a:r>
                    </a:p>
                    <a:p>
                      <a:pPr algn="l" rtl="0"/>
                      <a:r>
                        <a:rPr lang="en-US" dirty="0"/>
                        <a:t>treatment measured in minutes and fractionated.</a:t>
                      </a:r>
                    </a:p>
                    <a:p>
                      <a:pPr algn="l" rtl="0"/>
                      <a:endParaRPr lang="en-US" dirty="0"/>
                    </a:p>
                    <a:p>
                      <a:pPr algn="l" rtl="0"/>
                      <a:r>
                        <a:rPr lang="en-US" dirty="0"/>
                        <a:t>Dose: </a:t>
                      </a:r>
                      <a:r>
                        <a:rPr lang="en-US" dirty="0" err="1"/>
                        <a:t>Gy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 ~ 2.5 </a:t>
                      </a:r>
                      <a:r>
                        <a:rPr lang="en-US" dirty="0" err="1"/>
                        <a:t>Gy</a:t>
                      </a:r>
                      <a:r>
                        <a:rPr lang="en-US" dirty="0"/>
                        <a:t>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PDR: 30 min.-3 hrs. between pulses, with or without break during the night (incomplete?),</a:t>
                      </a:r>
                      <a:endParaRPr lang="ar-S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4652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757" y="5789688"/>
            <a:ext cx="2096708" cy="82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757" y="4661349"/>
            <a:ext cx="2503822" cy="86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974" y="4817132"/>
            <a:ext cx="2259212" cy="18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Brachytherapy- Dose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028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t="-20000" r="-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3113" y="2021788"/>
            <a:ext cx="56673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021788"/>
            <a:ext cx="4190999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b="1" dirty="0">
                <a:solidFill>
                  <a:srgbClr val="7030A0"/>
                </a:solidFill>
              </a:rPr>
              <a:t>Gynecologic Cancer (Uterus &amp; Cervix)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Brachytherapy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7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3353" y="42520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Post mastectomy chest wall &amp; reconstructed breast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6804" r="20281" b="64994"/>
          <a:stretch/>
        </p:blipFill>
        <p:spPr>
          <a:xfrm>
            <a:off x="393353" y="1920240"/>
            <a:ext cx="11206464" cy="205156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763528" y="4310743"/>
            <a:ext cx="6466114" cy="173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Full ISO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Partial breast irradiation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DA39B3-1ECE-7205-73D2-426AA11CB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211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10718"/>
          <a:stretch/>
        </p:blipFill>
        <p:spPr>
          <a:xfrm>
            <a:off x="1107016" y="-1"/>
            <a:ext cx="9584268" cy="6858001"/>
          </a:xfrm>
          <a:prstGeom prst="rect">
            <a:avLst/>
          </a:prstGeom>
        </p:spPr>
      </p:pic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1327150" y="3916363"/>
            <a:ext cx="9144000" cy="2387600"/>
          </a:xfrm>
        </p:spPr>
        <p:txBody>
          <a:bodyPr/>
          <a:lstStyle/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Thanks for listening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55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3" y="267872"/>
            <a:ext cx="7427741" cy="63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0"/>
          <a:stretch/>
        </p:blipFill>
        <p:spPr>
          <a:xfrm>
            <a:off x="355600" y="267872"/>
            <a:ext cx="4488114" cy="63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508000" y="457200"/>
            <a:ext cx="4199467" cy="5926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400" dirty="0">
                <a:solidFill>
                  <a:srgbClr val="264B9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Thank you for listening</a:t>
            </a:r>
          </a:p>
          <a:p>
            <a:pPr algn="ctr" rtl="0"/>
            <a:endParaRPr lang="en-US" sz="4400" dirty="0">
              <a:solidFill>
                <a:srgbClr val="264B9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rtl="0"/>
            <a:endParaRPr lang="en-US" sz="4400" dirty="0">
              <a:solidFill>
                <a:srgbClr val="264B9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rtl="0"/>
            <a:r>
              <a:rPr lang="en-US" sz="4400" dirty="0">
                <a:solidFill>
                  <a:srgbClr val="264B9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47106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97541" y="28006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Full ISO- pre scanning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5" t="64828" r="20549" b="3431"/>
          <a:stretch/>
        </p:blipFill>
        <p:spPr>
          <a:xfrm>
            <a:off x="998086" y="1690688"/>
            <a:ext cx="10015055" cy="387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1E5D93-8FE7-749E-3398-B261B8CB6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6594" y="15361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Full ISO- Target definition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2" t="44050" r="29981" b="17165"/>
          <a:stretch/>
        </p:blipFill>
        <p:spPr>
          <a:xfrm>
            <a:off x="1508691" y="1479176"/>
            <a:ext cx="8858992" cy="464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A365558-B30E-AC2F-0CCD-F921D7090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3526" y="20855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Full ISO- Dosimetry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9174" r="29476" b="23108"/>
          <a:stretch/>
        </p:blipFill>
        <p:spPr>
          <a:xfrm>
            <a:off x="2941319" y="1521970"/>
            <a:ext cx="7157421" cy="485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AD55EA3-A733-2EF7-961D-1A69F82F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60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26277" y="34305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Full ISO- Dosimetry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12194" r="22400" b="52880"/>
          <a:stretch/>
        </p:blipFill>
        <p:spPr>
          <a:xfrm>
            <a:off x="214354" y="1855280"/>
            <a:ext cx="11139446" cy="399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9C0704-EB34-FB88-2D4C-19BB5E4C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1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6594" y="280064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Full ISO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Dose and fractionation: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27950" r="15709" b="27029"/>
          <a:stretch/>
        </p:blipFill>
        <p:spPr>
          <a:xfrm>
            <a:off x="1391543" y="1842247"/>
            <a:ext cx="9962257" cy="391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B46C7EC-427F-EA66-158C-E30D66E97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08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10363" y="388700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Partial breast irradiation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pre scanning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48318" r="26840" b="19774"/>
          <a:stretch/>
        </p:blipFill>
        <p:spPr>
          <a:xfrm>
            <a:off x="1090956" y="2045072"/>
            <a:ext cx="10010087" cy="368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8B0CC95-3CBB-D30C-E664-8B5201C8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2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6594" y="301328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Partial breast irradiation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Target definition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40834" r="8115" b="18138"/>
          <a:stretch/>
        </p:blipFill>
        <p:spPr>
          <a:xfrm>
            <a:off x="968873" y="1924050"/>
            <a:ext cx="10384927" cy="3695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B8CE30D-0851-503E-F553-405D0177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6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10062" y="145292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INDICATIONS- BCS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7DFB837-97AA-C88A-A33D-55DD3376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3" r="9432" b="43023"/>
          <a:stretch/>
        </p:blipFill>
        <p:spPr>
          <a:xfrm>
            <a:off x="1526734" y="1690688"/>
            <a:ext cx="9381970" cy="435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D5DFA3E-7E5D-F51C-5621-3BECED06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6594" y="212725"/>
            <a:ext cx="10515600" cy="1292225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Partial breast irradiation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Dosimetry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14164" r="31035" b="34949"/>
          <a:stretch/>
        </p:blipFill>
        <p:spPr>
          <a:xfrm>
            <a:off x="2174765" y="1504950"/>
            <a:ext cx="8141436" cy="496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AAF55C8-E8E1-A8B6-6725-9810FB74A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9550" y="181270"/>
            <a:ext cx="11772900" cy="720725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</a:t>
            </a:r>
            <a:r>
              <a:rPr lang="en-US" sz="3200" b="1" dirty="0">
                <a:solidFill>
                  <a:srgbClr val="FF85D6"/>
                </a:solidFill>
              </a:rPr>
              <a:t> </a:t>
            </a:r>
            <a:r>
              <a:rPr lang="en-US" b="1" dirty="0">
                <a:solidFill>
                  <a:srgbClr val="FF66CC"/>
                </a:solidFill>
              </a:rPr>
              <a:t>Cancer-</a:t>
            </a:r>
            <a:r>
              <a:rPr lang="en-US" sz="3200" b="1" dirty="0">
                <a:solidFill>
                  <a:srgbClr val="FF85D6"/>
                </a:solidFill>
              </a:rPr>
              <a:t> </a:t>
            </a:r>
            <a:r>
              <a:rPr lang="en-US" b="1" dirty="0">
                <a:solidFill>
                  <a:srgbClr val="FF66CC"/>
                </a:solidFill>
              </a:rPr>
              <a:t>Partial</a:t>
            </a:r>
            <a:r>
              <a:rPr lang="en-US" sz="3200" b="1" dirty="0">
                <a:solidFill>
                  <a:srgbClr val="FF85D6"/>
                </a:solidFill>
              </a:rPr>
              <a:t> </a:t>
            </a:r>
            <a:r>
              <a:rPr lang="en-US" b="1" dirty="0">
                <a:solidFill>
                  <a:srgbClr val="FF66CC"/>
                </a:solidFill>
              </a:rPr>
              <a:t>breast</a:t>
            </a:r>
            <a:r>
              <a:rPr lang="en-US" sz="3200" b="1" dirty="0">
                <a:solidFill>
                  <a:srgbClr val="FF85D6"/>
                </a:solidFill>
              </a:rPr>
              <a:t> </a:t>
            </a:r>
            <a:r>
              <a:rPr lang="en-US" b="1" dirty="0">
                <a:solidFill>
                  <a:srgbClr val="FF66CC"/>
                </a:solidFill>
              </a:rPr>
              <a:t>irradiation-Dosimetry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65248" r="29810" b="2038"/>
          <a:stretch/>
        </p:blipFill>
        <p:spPr>
          <a:xfrm>
            <a:off x="2155740" y="876300"/>
            <a:ext cx="8378909" cy="328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/>
          <a:stretch/>
        </p:blipFill>
        <p:spPr>
          <a:xfrm>
            <a:off x="1820819" y="4163383"/>
            <a:ext cx="9048749" cy="233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BB03CF-179F-C08A-D6AB-BAC536E88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1249246" y="1"/>
            <a:ext cx="942753" cy="5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4" y="0"/>
            <a:ext cx="7972425" cy="6858000"/>
          </a:xfrm>
          <a:prstGeom prst="rect">
            <a:avLst/>
          </a:prstGeom>
        </p:spPr>
      </p:pic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266700" y="1755775"/>
            <a:ext cx="5314950" cy="245600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 rtl="0"/>
            <a:r>
              <a:rPr lang="en-US" sz="5400" b="1" dirty="0">
                <a:solidFill>
                  <a:srgbClr val="FF66CC"/>
                </a:solidFill>
              </a:rPr>
              <a:t>Thanks for listening</a:t>
            </a:r>
            <a:endParaRPr lang="en-US" sz="54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2813" cy="6857999"/>
          </a:xfrm>
          <a:prstGeom prst="rect">
            <a:avLst/>
          </a:prstGeom>
        </p:spPr>
      </p:pic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7647709" y="3117273"/>
            <a:ext cx="3948545" cy="127533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 rtl="0"/>
            <a:r>
              <a:rPr lang="en-US" b="1" dirty="0" err="1">
                <a:solidFill>
                  <a:srgbClr val="00B0F0"/>
                </a:solidFill>
              </a:rPr>
              <a:t>Dr</a:t>
            </a:r>
            <a:r>
              <a:rPr lang="en-US" b="1" dirty="0">
                <a:solidFill>
                  <a:srgbClr val="00B0F0"/>
                </a:solidFill>
              </a:rPr>
              <a:t>- </a:t>
            </a:r>
            <a:r>
              <a:rPr lang="en-US" b="1" dirty="0" err="1">
                <a:solidFill>
                  <a:srgbClr val="00B0F0"/>
                </a:solidFill>
              </a:rPr>
              <a:t>Zyad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Marawi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025235" y="253471"/>
            <a:ext cx="10086109" cy="76944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rtl="0"/>
            <a:r>
              <a:rPr lang="en-US" sz="4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NATIONAL GUIDELINES IN RADIOTHERAPY </a:t>
            </a:r>
          </a:p>
        </p:txBody>
      </p:sp>
    </p:spTree>
    <p:extLst>
      <p:ext uri="{BB962C8B-B14F-4D97-AF65-F5344CB8AC3E}">
        <p14:creationId xmlns:p14="http://schemas.microsoft.com/office/powerpoint/2010/main" val="207354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88700"/>
            <a:ext cx="10515600" cy="1105409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b="1" dirty="0">
                <a:solidFill>
                  <a:srgbClr val="00B0F0"/>
                </a:solidFill>
              </a:rPr>
              <a:t>Prostate Cancer</a:t>
            </a:r>
            <a:br>
              <a:rPr lang="ar-SY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indications of RT in Prostate cancer: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396106" y="1813810"/>
            <a:ext cx="8304551" cy="4482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Post surgical IMRT</a:t>
            </a:r>
          </a:p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Intermediate/ high risk, no node, IMRT</a:t>
            </a:r>
          </a:p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High risk with nodes IMRT Single Phase</a:t>
            </a:r>
          </a:p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Post surgical with nodes IMRT</a:t>
            </a:r>
          </a:p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Prostate &amp; pelvic nodes IMRT- After HDR Prostate</a:t>
            </a:r>
          </a:p>
          <a:p>
            <a:pPr marL="457200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83162"/>
                </a:solidFill>
              </a:rPr>
              <a:t>Prostate Nodal and Non-Spinal Bone </a:t>
            </a:r>
            <a:r>
              <a:rPr lang="en-US" sz="2800" dirty="0" err="1">
                <a:solidFill>
                  <a:srgbClr val="183162"/>
                </a:solidFill>
              </a:rPr>
              <a:t>Oligometastasis</a:t>
            </a:r>
            <a:endParaRPr lang="en-US" sz="2800" dirty="0">
              <a:solidFill>
                <a:srgbClr val="183162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DD4446F-963A-BFAB-F600-3D60EEE3D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4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723">
            <a:extLst>
              <a:ext uri="{FF2B5EF4-FFF2-40B4-BE49-F238E27FC236}">
                <a16:creationId xmlns:a16="http://schemas.microsoft.com/office/drawing/2014/main" id="{52446FBE-0654-2B8A-6439-EB08ADD6C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2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00">
            <a:extLst>
              <a:ext uri="{FF2B5EF4-FFF2-40B4-BE49-F238E27FC236}">
                <a16:creationId xmlns:a16="http://schemas.microsoft.com/office/drawing/2014/main" id="{A1ED566F-A632-6BF8-059E-D58803531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5" y="0"/>
            <a:ext cx="966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1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12-13 at 17.38.19_2b7b41a1">
            <a:extLst>
              <a:ext uri="{FF2B5EF4-FFF2-40B4-BE49-F238E27FC236}">
                <a16:creationId xmlns:a16="http://schemas.microsoft.com/office/drawing/2014/main" id="{9166B7C2-DBC9-ABC1-0EDC-0A7D20B18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6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08">
            <a:extLst>
              <a:ext uri="{FF2B5EF4-FFF2-40B4-BE49-F238E27FC236}">
                <a16:creationId xmlns:a16="http://schemas.microsoft.com/office/drawing/2014/main" id="{1A32C16E-A8F8-AD39-AFE5-4F7047B44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496888"/>
            <a:ext cx="11332564" cy="58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19">
            <a:extLst>
              <a:ext uri="{FF2B5EF4-FFF2-40B4-BE49-F238E27FC236}">
                <a16:creationId xmlns:a16="http://schemas.microsoft.com/office/drawing/2014/main" id="{09A873BC-BDEE-4169-4375-F30047738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2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5423" y="226902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INDICATIONS- Mastectomy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95B082-3232-DDD1-6A41-71AF21DB0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9" r="11095" b="43410"/>
          <a:stretch/>
        </p:blipFill>
        <p:spPr>
          <a:xfrm>
            <a:off x="2041451" y="1883970"/>
            <a:ext cx="8840357" cy="386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FB372B2-69C5-A181-F6E9-1AB709F84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1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strative-IMRT-plan-treating-the-prostate-and-proximal-seminal-vesicles-The-images">
            <a:extLst>
              <a:ext uri="{FF2B5EF4-FFF2-40B4-BE49-F238E27FC236}">
                <a16:creationId xmlns:a16="http://schemas.microsoft.com/office/drawing/2014/main" id="{8C176AE2-75E6-AC0D-E948-E30BE52A7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63" y="0"/>
            <a:ext cx="781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2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nsity-modulated-radiation-therapy-IMRT-planning-for-a-typical-prostate-case">
            <a:extLst>
              <a:ext uri="{FF2B5EF4-FFF2-40B4-BE49-F238E27FC236}">
                <a16:creationId xmlns:a16="http://schemas.microsoft.com/office/drawing/2014/main" id="{73BC109F-5179-128D-E0C4-2D34C1046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3" y="0"/>
            <a:ext cx="1007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26">
            <a:extLst>
              <a:ext uri="{FF2B5EF4-FFF2-40B4-BE49-F238E27FC236}">
                <a16:creationId xmlns:a16="http://schemas.microsoft.com/office/drawing/2014/main" id="{AF020AAF-2461-AD02-F013-989C344D3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971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1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33">
            <a:extLst>
              <a:ext uri="{FF2B5EF4-FFF2-40B4-BE49-F238E27FC236}">
                <a16:creationId xmlns:a16="http://schemas.microsoft.com/office/drawing/2014/main" id="{EE3A240C-2459-91F1-87CB-9DDD66E52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2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93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40">
            <a:extLst>
              <a:ext uri="{FF2B5EF4-FFF2-40B4-BE49-F238E27FC236}">
                <a16:creationId xmlns:a16="http://schemas.microsoft.com/office/drawing/2014/main" id="{D5A40D3E-1EA5-3799-CCF5-5B07A705B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2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98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47">
            <a:extLst>
              <a:ext uri="{FF2B5EF4-FFF2-40B4-BE49-F238E27FC236}">
                <a16:creationId xmlns:a16="http://schemas.microsoft.com/office/drawing/2014/main" id="{83AC78F0-E08A-952A-491E-D33C6BB4C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0"/>
            <a:ext cx="976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6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54">
            <a:extLst>
              <a:ext uri="{FF2B5EF4-FFF2-40B4-BE49-F238E27FC236}">
                <a16:creationId xmlns:a16="http://schemas.microsoft.com/office/drawing/2014/main" id="{58989489-389C-3692-8307-28EB790F5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8" y="0"/>
            <a:ext cx="972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02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859">
            <a:extLst>
              <a:ext uri="{FF2B5EF4-FFF2-40B4-BE49-F238E27FC236}">
                <a16:creationId xmlns:a16="http://schemas.microsoft.com/office/drawing/2014/main" id="{E916E60F-2B62-BBEE-4AB4-AD492E752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0"/>
            <a:ext cx="969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76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3 201309">
            <a:extLst>
              <a:ext uri="{FF2B5EF4-FFF2-40B4-BE49-F238E27FC236}">
                <a16:creationId xmlns:a16="http://schemas.microsoft.com/office/drawing/2014/main" id="{01D81B4E-FB03-61F8-4CAD-0604024A1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3" y="0"/>
            <a:ext cx="1040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9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presentative-dose-distributions-for-prostate-VMAT-and-IMRT-plans-in-both-treatment">
            <a:extLst>
              <a:ext uri="{FF2B5EF4-FFF2-40B4-BE49-F238E27FC236}">
                <a16:creationId xmlns:a16="http://schemas.microsoft.com/office/drawing/2014/main" id="{4F8F4784-BA25-7434-6D56-AE7551B982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8" y="0"/>
            <a:ext cx="981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97958" y="225809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Irradiation  &amp; systemic therapy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8" y="1551372"/>
            <a:ext cx="10058400" cy="5264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17302E4-30A8-486F-668B-8563285B7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2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06">
            <a:extLst>
              <a:ext uri="{FF2B5EF4-FFF2-40B4-BE49-F238E27FC236}">
                <a16:creationId xmlns:a16="http://schemas.microsoft.com/office/drawing/2014/main" id="{260541B1-6073-C80B-2D18-CB21BF4AE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0"/>
            <a:ext cx="9755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6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12">
            <a:extLst>
              <a:ext uri="{FF2B5EF4-FFF2-40B4-BE49-F238E27FC236}">
                <a16:creationId xmlns:a16="http://schemas.microsoft.com/office/drawing/2014/main" id="{7892A445-0E41-8031-95D5-4247FF18B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1003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5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21">
            <a:extLst>
              <a:ext uri="{FF2B5EF4-FFF2-40B4-BE49-F238E27FC236}">
                <a16:creationId xmlns:a16="http://schemas.microsoft.com/office/drawing/2014/main" id="{FB940547-314F-76BC-4110-98AC7AC92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6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T-treatment-for-early-stage-peripheral-NSCL-cancer-Highly-conformed-dosimetry-with">
            <a:extLst>
              <a:ext uri="{FF2B5EF4-FFF2-40B4-BE49-F238E27FC236}">
                <a16:creationId xmlns:a16="http://schemas.microsoft.com/office/drawing/2014/main" id="{F2DE45AA-D0EC-DE7D-7F6B-615819CA8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63"/>
            <a:ext cx="12192000" cy="55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8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12-13 at 17.38.20_3a6ed3e6">
            <a:extLst>
              <a:ext uri="{FF2B5EF4-FFF2-40B4-BE49-F238E27FC236}">
                <a16:creationId xmlns:a16="http://schemas.microsoft.com/office/drawing/2014/main" id="{D8FA8D2B-8E27-E78C-D4C3-F65A13BED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894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5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27">
            <a:extLst>
              <a:ext uri="{FF2B5EF4-FFF2-40B4-BE49-F238E27FC236}">
                <a16:creationId xmlns:a16="http://schemas.microsoft.com/office/drawing/2014/main" id="{26FE7D59-17F9-F101-5370-986BD19D3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8" y="0"/>
            <a:ext cx="977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8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T-21">
            <a:extLst>
              <a:ext uri="{FF2B5EF4-FFF2-40B4-BE49-F238E27FC236}">
                <a16:creationId xmlns:a16="http://schemas.microsoft.com/office/drawing/2014/main" id="{B7704AE5-3BE2-A57C-B30C-33EE14CB1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0"/>
            <a:ext cx="1146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4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33">
            <a:extLst>
              <a:ext uri="{FF2B5EF4-FFF2-40B4-BE49-F238E27FC236}">
                <a16:creationId xmlns:a16="http://schemas.microsoft.com/office/drawing/2014/main" id="{85A3702B-661F-661C-DF19-D1D07C118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0"/>
            <a:ext cx="9720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T-1-b49f9076c2ff473793cb1d9968946305">
            <a:extLst>
              <a:ext uri="{FF2B5EF4-FFF2-40B4-BE49-F238E27FC236}">
                <a16:creationId xmlns:a16="http://schemas.microsoft.com/office/drawing/2014/main" id="{D6D532EE-33E5-FD13-5DC0-9D6A8E901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47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2 161939">
            <a:extLst>
              <a:ext uri="{FF2B5EF4-FFF2-40B4-BE49-F238E27FC236}">
                <a16:creationId xmlns:a16="http://schemas.microsoft.com/office/drawing/2014/main" id="{5636B771-D80E-A8BD-E0A2-C7D5E2AE6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0"/>
            <a:ext cx="9736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6688" y="30729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immobilization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031966" y="2220686"/>
            <a:ext cx="9883684" cy="3004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The patient positioned supine on the Chest </a:t>
            </a:r>
            <a:r>
              <a:rPr lang="en-US" sz="3200" dirty="0" err="1">
                <a:solidFill>
                  <a:schemeClr val="tx1"/>
                </a:solidFill>
              </a:rPr>
              <a:t>Bord</a:t>
            </a:r>
            <a:endParaRPr lang="en-US" sz="3200" dirty="0">
              <a:solidFill>
                <a:schemeClr val="tx1"/>
              </a:solidFill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Wedge under knee</a:t>
            </a: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The arm on the affected side should be raised on the arm support ( angle &gt;90)</a:t>
            </a: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The Opposite arm rest at the patient’s body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0DBC5ED-B24E-1D7E-C91E-96F76650C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7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3 200755">
            <a:extLst>
              <a:ext uri="{FF2B5EF4-FFF2-40B4-BE49-F238E27FC236}">
                <a16:creationId xmlns:a16="http://schemas.microsoft.com/office/drawing/2014/main" id="{3924E230-4DE3-5C04-D6C5-0EC871754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3" y="0"/>
            <a:ext cx="7138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2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3-12-13 200808">
            <a:extLst>
              <a:ext uri="{FF2B5EF4-FFF2-40B4-BE49-F238E27FC236}">
                <a16:creationId xmlns:a16="http://schemas.microsoft.com/office/drawing/2014/main" id="{523C9CA9-3A0E-9AEC-AB1A-79B3769C5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50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12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2813" cy="6857999"/>
          </a:xfrm>
          <a:prstGeom prst="rect">
            <a:avLst/>
          </a:prstGeom>
        </p:spPr>
      </p:pic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6212031" y="2431111"/>
            <a:ext cx="5481205" cy="199577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 rtl="0"/>
            <a:r>
              <a:rPr lang="en-US" sz="5400" b="1" dirty="0">
                <a:solidFill>
                  <a:srgbClr val="00B0F0"/>
                </a:solidFill>
              </a:rPr>
              <a:t>Thanks for listening</a:t>
            </a:r>
            <a:endParaRPr lang="en-US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02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566"/>
            <a:ext cx="8437417" cy="621443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966112" y="4206586"/>
            <a:ext cx="5810250" cy="17954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Dr- </a:t>
            </a:r>
            <a:r>
              <a:rPr lang="en-US" b="1" dirty="0" err="1">
                <a:solidFill>
                  <a:srgbClr val="C00000"/>
                </a:solidFill>
              </a:rPr>
              <a:t>Rabei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AlKoli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90253" y="114925"/>
            <a:ext cx="10086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NATIONAL GUIDELINES IN RADIOTHERAPY </a:t>
            </a:r>
          </a:p>
        </p:txBody>
      </p:sp>
    </p:spTree>
    <p:extLst>
      <p:ext uri="{BB962C8B-B14F-4D97-AF65-F5344CB8AC3E}">
        <p14:creationId xmlns:p14="http://schemas.microsoft.com/office/powerpoint/2010/main" val="1229281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23815" y="238472"/>
            <a:ext cx="9896770" cy="13255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General outlines about RT in HNCs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268941" y="1759977"/>
            <a:ext cx="11806518" cy="4351338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Head and neck tumors and their treatments can cause complex anatomical and functional deficits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/>
              <a:t>Assessment for RT:</a:t>
            </a:r>
          </a:p>
          <a:p>
            <a:pPr algn="l" rtl="0"/>
            <a:r>
              <a:rPr lang="en-US" dirty="0"/>
              <a:t>History &amp; physical examination including detailed ENT exam.</a:t>
            </a:r>
          </a:p>
          <a:p>
            <a:pPr algn="l" rtl="0"/>
            <a:r>
              <a:rPr lang="en-US" dirty="0"/>
              <a:t>TNM staging is principal for making therapeutic decisions, based on: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CT scan to document local tumor extent and assess nodes is recommended in all but very early vocal cord tumors.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 A chest CT or PET-CT in patients with locally advanced disease to look for metastases or a synchronous primary cancer.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 Histological confirmation should be obtained by fine needle aspiration or core biopsy of lymph nodes or by incisional biopsy of the primary tumor or nodes. </a:t>
            </a:r>
          </a:p>
        </p:txBody>
      </p:sp>
    </p:spTree>
    <p:extLst>
      <p:ext uri="{BB962C8B-B14F-4D97-AF65-F5344CB8AC3E}">
        <p14:creationId xmlns:p14="http://schemas.microsoft.com/office/powerpoint/2010/main" val="305164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35424" y="217207"/>
            <a:ext cx="9896770" cy="13255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General outlines about RT in HNCs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255494" y="1825625"/>
            <a:ext cx="11806518" cy="435133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/>
              <a:t>Assessment for RT:</a:t>
            </a:r>
          </a:p>
          <a:p>
            <a:pPr marL="0" indent="0" algn="l" rtl="0">
              <a:buNone/>
            </a:pPr>
            <a:r>
              <a:rPr lang="en-US" dirty="0"/>
              <a:t>The ideal forum for this assessment is a Multi-Disciplinary Team, which includes:</a:t>
            </a:r>
          </a:p>
          <a:p>
            <a:pPr algn="l" rtl="0"/>
            <a:r>
              <a:rPr lang="en-US" dirty="0"/>
              <a:t> surgeon</a:t>
            </a:r>
          </a:p>
          <a:p>
            <a:pPr algn="l" rtl="0"/>
            <a:r>
              <a:rPr lang="en-US" dirty="0"/>
              <a:t>Medical Oncologist</a:t>
            </a:r>
          </a:p>
          <a:p>
            <a:pPr algn="l" rtl="0"/>
            <a:r>
              <a:rPr lang="en-US" dirty="0"/>
              <a:t>Radiation Oncologist</a:t>
            </a:r>
          </a:p>
          <a:p>
            <a:pPr algn="l" rtl="0"/>
            <a:r>
              <a:rPr lang="en-US" dirty="0"/>
              <a:t> clinical nurse specialist</a:t>
            </a:r>
          </a:p>
          <a:p>
            <a:pPr algn="l" rtl="0"/>
            <a:r>
              <a:rPr lang="en-US" dirty="0"/>
              <a:t> dietician </a:t>
            </a:r>
          </a:p>
          <a:p>
            <a:pPr algn="l" rtl="0"/>
            <a:r>
              <a:rPr lang="en-US" dirty="0"/>
              <a:t>speech and language therapist and restorative dentist.</a:t>
            </a:r>
          </a:p>
        </p:txBody>
      </p:sp>
    </p:spTree>
    <p:extLst>
      <p:ext uri="{BB962C8B-B14F-4D97-AF65-F5344CB8AC3E}">
        <p14:creationId xmlns:p14="http://schemas.microsoft.com/office/powerpoint/2010/main" val="3425535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indications of RT in HNCs: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Primary Tumor – Curative Treatment </a:t>
            </a:r>
          </a:p>
          <a:p>
            <a:pPr algn="l" rtl="0"/>
            <a:r>
              <a:rPr lang="en-US" dirty="0"/>
              <a:t> Primary Tumor – Adjuvant Treatment</a:t>
            </a:r>
          </a:p>
          <a:p>
            <a:pPr algn="l" rtl="0"/>
            <a:r>
              <a:rPr lang="en-US" dirty="0"/>
              <a:t>Cervical Nodes – Prophylactic</a:t>
            </a:r>
          </a:p>
          <a:p>
            <a:pPr algn="l" rtl="0"/>
            <a:r>
              <a:rPr lang="en-US" dirty="0"/>
              <a:t>Cervical Nodes – Curative</a:t>
            </a:r>
          </a:p>
          <a:p>
            <a:pPr algn="l" rtl="0"/>
            <a:r>
              <a:rPr lang="en-US" dirty="0"/>
              <a:t>Palliative Treatment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2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Primary Tumor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4959" y="2067673"/>
            <a:ext cx="11282081" cy="4351338"/>
          </a:xfrm>
        </p:spPr>
        <p:txBody>
          <a:bodyPr>
            <a:normAutofit fontScale="92500" lnSpcReduction="20000"/>
          </a:bodyPr>
          <a:lstStyle/>
          <a:p>
            <a:pPr marL="0" indent="0" algn="ctr" rtl="0">
              <a:buNone/>
            </a:pPr>
            <a:r>
              <a:rPr lang="en-US" dirty="0"/>
              <a:t> it is important to consider not only tumor control but also long-term function – particularly swallowing and speech</a:t>
            </a:r>
          </a:p>
          <a:p>
            <a:pPr marL="0" indent="0" algn="ctr" rtl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 algn="ctr" rtl="0">
              <a:buNone/>
            </a:pPr>
            <a:r>
              <a:rPr lang="en-US" b="1" dirty="0">
                <a:solidFill>
                  <a:srgbClr val="C00000"/>
                </a:solidFill>
              </a:rPr>
              <a:t>Curative Treatment</a:t>
            </a:r>
            <a:endParaRPr lang="en-US" dirty="0"/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en-US" dirty="0"/>
              <a:t> Early stages</a:t>
            </a:r>
          </a:p>
          <a:p>
            <a:pPr algn="ctr" rtl="0"/>
            <a:endParaRPr lang="en-US" dirty="0"/>
          </a:p>
          <a:p>
            <a:pPr marL="0" indent="0" algn="ctr" rtl="0">
              <a:buNone/>
            </a:pPr>
            <a:r>
              <a:rPr lang="en-US" b="1" dirty="0">
                <a:solidFill>
                  <a:srgbClr val="C00000"/>
                </a:solidFill>
              </a:rPr>
              <a:t>Adjuvant Treatment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en-US" dirty="0"/>
              <a:t> close resection margins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en-US" dirty="0"/>
              <a:t> locally advanced tumors (usually T 3/4),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en-US" dirty="0"/>
              <a:t> high tumor grade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en-US" dirty="0"/>
              <a:t> perineural or vascular invasion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25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Cervical Nodes – Prophylactic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20635" y="2204448"/>
            <a:ext cx="10515600" cy="435133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If the risk is greater than (15–20) % the relevant nodal levels should be removed surgically or irradiated prophylactically.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The choice of surgery or radiotherapy to treat the N0 neck is usually determined by the treatment of the primary tumor.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6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Cervical Nodes – Curative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Treatment When staging indicates lymph node involvement, the neck is treated with a neck dissection, radiotherapy or a combination of the two. 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Surgery followed by radiotherapy has the advantages of quickly obtaining local control of disease 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 But radiotherapy volumes are more difficult to define with certainty and precision postoperatively than in the </a:t>
            </a:r>
            <a:r>
              <a:rPr lang="en-US" dirty="0" err="1"/>
              <a:t>unoperated</a:t>
            </a:r>
            <a:r>
              <a:rPr lang="en-US" dirty="0"/>
              <a:t> neck, and there is good evidence that radiation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2261" y="258799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Pre- scanning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5" t="20515" r="27869" b="48606"/>
          <a:stretch/>
        </p:blipFill>
        <p:spPr>
          <a:xfrm>
            <a:off x="628784" y="1843790"/>
            <a:ext cx="10934431" cy="450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6BBB301-F576-1C97-1D04-1E6DD63C8A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92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Palliative Treatment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locally advanced disease when the chance of cure is low or potential cure would entail significant morbidity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Metastases : Palliative radiotherapy to the primary site can also be useful when are present at diagnosis, or in locally recurrent disease to ameliorate </a:t>
            </a:r>
            <a:r>
              <a:rPr lang="en-US" dirty="0" err="1"/>
              <a:t>fungating</a:t>
            </a:r>
            <a:r>
              <a:rPr lang="en-US" dirty="0"/>
              <a:t> tumor or reduce bleeding.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palliative radiotherapy may provide control of local symptoms such as pain and airways obstruction.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2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Dose Fractionation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the standard of care 70 </a:t>
            </a:r>
            <a:r>
              <a:rPr lang="en-US" dirty="0" err="1"/>
              <a:t>Gy</a:t>
            </a:r>
            <a:r>
              <a:rPr lang="en-US" dirty="0"/>
              <a:t> in 35 fractions has been the international standard for treatment of the primary site and involved nodes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 60 </a:t>
            </a:r>
            <a:r>
              <a:rPr lang="en-US" dirty="0" err="1"/>
              <a:t>Gy</a:t>
            </a:r>
            <a:r>
              <a:rPr lang="en-US" dirty="0"/>
              <a:t> to treat uninvolved nodal regions at particular high risk of disease.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prophylactic dose to uninvolved lower risk nodal levels is 44–50 </a:t>
            </a:r>
            <a:r>
              <a:rPr lang="en-US" dirty="0" err="1"/>
              <a:t>Gy</a:t>
            </a:r>
            <a:r>
              <a:rPr lang="en-US" dirty="0"/>
              <a:t>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53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err="1">
                <a:solidFill>
                  <a:srgbClr val="C00000"/>
                </a:solidFill>
              </a:rPr>
              <a:t>Hypofractionation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 </a:t>
            </a:r>
            <a:r>
              <a:rPr lang="en-US" u="sng" dirty="0"/>
              <a:t>Examples are:</a:t>
            </a:r>
          </a:p>
          <a:p>
            <a:pPr marL="0" indent="0" algn="l" rtl="0">
              <a:buNone/>
            </a:pPr>
            <a:r>
              <a:rPr lang="en-US" dirty="0"/>
              <a:t>50 </a:t>
            </a:r>
            <a:r>
              <a:rPr lang="en-US" dirty="0" err="1"/>
              <a:t>Gy</a:t>
            </a:r>
            <a:r>
              <a:rPr lang="en-US" dirty="0"/>
              <a:t> in 16 fractions</a:t>
            </a:r>
          </a:p>
          <a:p>
            <a:pPr marL="0" indent="0" algn="l" rtl="0">
              <a:buNone/>
            </a:pPr>
            <a:r>
              <a:rPr lang="en-US" dirty="0"/>
              <a:t>55 </a:t>
            </a:r>
            <a:r>
              <a:rPr lang="en-US" dirty="0" err="1"/>
              <a:t>Gy</a:t>
            </a:r>
            <a:r>
              <a:rPr lang="en-US" dirty="0"/>
              <a:t> in 20 fractions </a:t>
            </a:r>
          </a:p>
          <a:p>
            <a:pPr marL="0" indent="0" algn="l" rtl="0">
              <a:buNone/>
            </a:pPr>
            <a:r>
              <a:rPr lang="en-US" dirty="0"/>
              <a:t>60 </a:t>
            </a:r>
            <a:r>
              <a:rPr lang="en-US" dirty="0" err="1"/>
              <a:t>Gy</a:t>
            </a:r>
            <a:r>
              <a:rPr lang="en-US" dirty="0"/>
              <a:t> in 25 fractions.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 shorter overall treatment time will reduce the risk of tumor repopulation at the cost of a theoretical </a:t>
            </a:r>
          </a:p>
          <a:p>
            <a:pPr algn="l" rtl="0"/>
            <a:r>
              <a:rPr lang="en-US" dirty="0"/>
              <a:t>increase in late effects due to the higher dose per fraction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239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Hyperfractionation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uses a higher total dose given in two daily fractions with the same overall treatment time.</a:t>
            </a:r>
          </a:p>
          <a:p>
            <a:pPr algn="l" rtl="0"/>
            <a:r>
              <a:rPr lang="en-US" dirty="0"/>
              <a:t> An example is the RTOG 9003 schedule of 1.2 </a:t>
            </a:r>
            <a:r>
              <a:rPr lang="en-US" dirty="0" err="1"/>
              <a:t>Gy</a:t>
            </a:r>
            <a:r>
              <a:rPr lang="en-US" dirty="0"/>
              <a:t> given twice daily to a total dose of 81.6 </a:t>
            </a:r>
            <a:r>
              <a:rPr lang="en-US" dirty="0" err="1"/>
              <a:t>Gy</a:t>
            </a:r>
            <a:r>
              <a:rPr lang="en-US" dirty="0"/>
              <a:t> in 68 fractions.</a:t>
            </a:r>
          </a:p>
          <a:p>
            <a:pPr algn="l" rtl="0"/>
            <a:r>
              <a:rPr lang="en-US" dirty="0"/>
              <a:t> Some altered fractionation regimens are both accelerated and </a:t>
            </a:r>
            <a:r>
              <a:rPr lang="en-US" dirty="0" err="1"/>
              <a:t>hyperfractionated</a:t>
            </a:r>
            <a:r>
              <a:rPr lang="en-US" dirty="0"/>
              <a:t>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CHART protocol used 54 </a:t>
            </a:r>
            <a:r>
              <a:rPr lang="en-US" dirty="0" err="1"/>
              <a:t>Gy</a:t>
            </a:r>
            <a:r>
              <a:rPr lang="en-US" dirty="0"/>
              <a:t> in 36 fractions of 1.5 </a:t>
            </a:r>
            <a:r>
              <a:rPr lang="en-US" dirty="0" err="1"/>
              <a:t>Gy</a:t>
            </a:r>
            <a:r>
              <a:rPr lang="en-US" dirty="0"/>
              <a:t> over 12 days and has been shown to produce equivalent local control to 66 </a:t>
            </a:r>
            <a:r>
              <a:rPr lang="en-US" dirty="0" err="1"/>
              <a:t>Gy</a:t>
            </a:r>
            <a:r>
              <a:rPr lang="en-US" dirty="0"/>
              <a:t> in 33 daily fractions.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7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Palliative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199" y="1825625"/>
            <a:ext cx="11089341" cy="4351338"/>
          </a:xfrm>
        </p:spPr>
        <p:txBody>
          <a:bodyPr/>
          <a:lstStyle/>
          <a:p>
            <a:pPr algn="l" rtl="0"/>
            <a:r>
              <a:rPr lang="en-US" dirty="0"/>
              <a:t>The goal of treatment is to improve symptoms and quality of life</a:t>
            </a:r>
          </a:p>
          <a:p>
            <a:pPr algn="l" rtl="0"/>
            <a:r>
              <a:rPr lang="en-US" dirty="0"/>
              <a:t>A short course of radiotherapy with minimal side effects. </a:t>
            </a:r>
          </a:p>
          <a:p>
            <a:pPr algn="l" rtl="0"/>
            <a:r>
              <a:rPr lang="en-US" dirty="0"/>
              <a:t> 20 </a:t>
            </a:r>
            <a:r>
              <a:rPr lang="en-US" dirty="0" err="1"/>
              <a:t>Gy</a:t>
            </a:r>
            <a:r>
              <a:rPr lang="en-US" dirty="0"/>
              <a:t> in 5 daily fractions</a:t>
            </a:r>
          </a:p>
          <a:p>
            <a:pPr algn="l" rtl="0"/>
            <a:r>
              <a:rPr lang="en-US" dirty="0"/>
              <a:t> 30 </a:t>
            </a:r>
            <a:r>
              <a:rPr lang="en-US" dirty="0" err="1"/>
              <a:t>Gy</a:t>
            </a:r>
            <a:r>
              <a:rPr lang="en-US" dirty="0"/>
              <a:t> in 10 fractions over two weeks</a:t>
            </a:r>
          </a:p>
          <a:p>
            <a:pPr algn="l" rtl="0"/>
            <a:r>
              <a:rPr lang="en-US" dirty="0"/>
              <a:t> 24 </a:t>
            </a:r>
            <a:r>
              <a:rPr lang="en-US" dirty="0" err="1"/>
              <a:t>Gy</a:t>
            </a:r>
            <a:r>
              <a:rPr lang="en-US" dirty="0"/>
              <a:t> in 3 fractions over three weeks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22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Concomitant Radiotherapy and Chemotherapy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Chemotherapy given during a course of conventionally fractionated radiation improves survival compared with radiation alone.</a:t>
            </a:r>
          </a:p>
          <a:p>
            <a:pPr algn="l" rtl="0"/>
            <a:r>
              <a:rPr lang="en-US" dirty="0"/>
              <a:t>Concomitant chemotherapy increases the acute side effects of radiation</a:t>
            </a:r>
          </a:p>
          <a:p>
            <a:pPr algn="l" rtl="0"/>
            <a:r>
              <a:rPr lang="en-US" dirty="0"/>
              <a:t>Cisplatin-based chemotherapy is particularly effective, most commonly used with a three-weekly dose of 100 mg/m2 (two to three doses) or a weekly dose of 30–40 mg/m2. </a:t>
            </a:r>
          </a:p>
          <a:p>
            <a:pPr algn="l" rtl="0"/>
            <a:r>
              <a:rPr lang="en-US" dirty="0"/>
              <a:t>Carboplatin is substituted in renal impairment or if cisplatin is not tolerated.</a:t>
            </a:r>
          </a:p>
          <a:p>
            <a:pPr algn="l" rtl="0"/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8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Induction Chemotherapy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6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The excellent (50–70 percent) response rate of head and neck cancers to cisplatin-based chemotherapy (cisplatin and 5-fluorouracil +/- docetaxel) makes the idea of induction chemotherapy, </a:t>
            </a:r>
          </a:p>
          <a:p>
            <a:pPr algn="l" rtl="0"/>
            <a:r>
              <a:rPr lang="en-US" dirty="0"/>
              <a:t>given before radiation,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can reduce the volume of disease </a:t>
            </a:r>
          </a:p>
          <a:p>
            <a:pPr algn="l" rtl="0"/>
            <a:r>
              <a:rPr lang="en-US" dirty="0"/>
              <a:t> improve symptoms and, theoretically, </a:t>
            </a:r>
          </a:p>
          <a:p>
            <a:pPr algn="l" rtl="0"/>
            <a:r>
              <a:rPr lang="en-US" dirty="0"/>
              <a:t>may reduce the rate of distant metastases.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917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Induction Chemotherapy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3B4EE1C-20DF-1C38-E41A-16B191706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23" y="1825625"/>
            <a:ext cx="4619204" cy="4899720"/>
          </a:xfrm>
        </p:spPr>
      </p:pic>
    </p:spTree>
    <p:extLst>
      <p:ext uri="{BB962C8B-B14F-4D97-AF65-F5344CB8AC3E}">
        <p14:creationId xmlns:p14="http://schemas.microsoft.com/office/powerpoint/2010/main" val="7317089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Re-irradiation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Potentially curative re-irradiation can be given in highly selected patients with </a:t>
            </a:r>
            <a:r>
              <a:rPr lang="en-US" dirty="0" err="1"/>
              <a:t>unresectable</a:t>
            </a:r>
            <a:r>
              <a:rPr lang="en-US" dirty="0"/>
              <a:t> local recurrence after previous radiotherapy or for an adjacent </a:t>
            </a:r>
            <a:r>
              <a:rPr lang="en-US" dirty="0" err="1"/>
              <a:t>unresectable</a:t>
            </a:r>
            <a:r>
              <a:rPr lang="en-US" dirty="0"/>
              <a:t> second primary tumor. </a:t>
            </a:r>
          </a:p>
          <a:p>
            <a:pPr algn="l" rtl="0"/>
            <a:r>
              <a:rPr lang="en-US" dirty="0"/>
              <a:t>The disease free interval should be at least two years</a:t>
            </a:r>
          </a:p>
          <a:p>
            <a:pPr algn="l" rtl="0"/>
            <a:r>
              <a:rPr lang="en-US" dirty="0"/>
              <a:t>the volume as small as possible. </a:t>
            </a:r>
          </a:p>
          <a:p>
            <a:pPr algn="l" rtl="0"/>
            <a:r>
              <a:rPr lang="en-US" dirty="0"/>
              <a:t>Elective nodes should not be irradiated. </a:t>
            </a:r>
          </a:p>
          <a:p>
            <a:pPr algn="l" rtl="0"/>
            <a:r>
              <a:rPr lang="en-US" dirty="0"/>
              <a:t>excellent performance status, </a:t>
            </a:r>
          </a:p>
          <a:p>
            <a:pPr algn="l" rtl="0"/>
            <a:r>
              <a:rPr lang="en-US" dirty="0"/>
              <a:t>no serious late effects from previous treatment</a:t>
            </a:r>
          </a:p>
          <a:p>
            <a:pPr algn="l" rtl="0"/>
            <a:r>
              <a:rPr lang="en-US" dirty="0"/>
              <a:t>IMRT or VMAT should normally be used to conform dose more closely to target volumes and to minimize the volume treated to a high dose.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2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HNCs’ workflow: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RO assessment in the clinic</a:t>
            </a:r>
          </a:p>
          <a:p>
            <a:pPr algn="l" rtl="0"/>
            <a:r>
              <a:rPr lang="en-US" dirty="0"/>
              <a:t>Other related assessment (dental, nutritional,….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CT simulation</a:t>
            </a:r>
          </a:p>
          <a:p>
            <a:pPr algn="l" rtl="0"/>
            <a:r>
              <a:rPr lang="en-US" dirty="0"/>
              <a:t>Import</a:t>
            </a:r>
          </a:p>
          <a:p>
            <a:pPr algn="l" rtl="0"/>
            <a:r>
              <a:rPr lang="en-US" dirty="0"/>
              <a:t>LASER localization.</a:t>
            </a:r>
          </a:p>
          <a:p>
            <a:pPr algn="l" rtl="0"/>
            <a:r>
              <a:rPr lang="en-US" dirty="0"/>
              <a:t>Imaged registration.</a:t>
            </a:r>
          </a:p>
          <a:p>
            <a:pPr algn="l" rtl="0"/>
            <a:r>
              <a:rPr lang="en-US" dirty="0"/>
              <a:t>Protocols, templates, and scripts</a:t>
            </a:r>
          </a:p>
          <a:p>
            <a:pPr algn="l" rtl="0"/>
            <a:r>
              <a:rPr lang="en-US" dirty="0"/>
              <a:t>Patient modeling and plan design</a:t>
            </a:r>
          </a:p>
          <a:p>
            <a:pPr algn="l" rtl="0"/>
            <a:r>
              <a:rPr lang="en-US" dirty="0"/>
              <a:t>Plan optimization</a:t>
            </a:r>
          </a:p>
          <a:p>
            <a:pPr algn="l" rtl="0"/>
            <a:r>
              <a:rPr lang="en-US" dirty="0"/>
              <a:t>Export and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35692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9878" y="18288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Target volumes- post lumpectomy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" y="1423851"/>
            <a:ext cx="4454434" cy="5251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GTV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whole breast is the CTV 5mm below the skin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aim is t treat all the glandular breast tissue down to deep fascia, but not the under lying muscle, rib cage, overlying skin or excision scar</a:t>
            </a:r>
          </a:p>
          <a:p>
            <a:pPr algn="l" rtl="0"/>
            <a:endParaRPr lang="en-US" b="1" u="sng" dirty="0">
              <a:solidFill>
                <a:schemeClr val="tx1"/>
              </a:solidFill>
            </a:endParaRPr>
          </a:p>
          <a:p>
            <a:pPr algn="l" rtl="0"/>
            <a:r>
              <a:rPr lang="en-US" b="1" u="sng" dirty="0">
                <a:solidFill>
                  <a:schemeClr val="tx1"/>
                </a:solidFill>
              </a:rPr>
              <a:t>Boost Tumor bed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tumor bed can be visualized using clips placed at surgery around the wall of surgical cavity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Boost CTV includes: Tumor bed + any </a:t>
            </a:r>
            <a:r>
              <a:rPr lang="en-US" dirty="0" err="1">
                <a:solidFill>
                  <a:schemeClr val="tx1"/>
                </a:solidFill>
              </a:rPr>
              <a:t>seroma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case of absence of surgical clips, </a:t>
            </a:r>
            <a:r>
              <a:rPr lang="en-US" dirty="0" err="1">
                <a:solidFill>
                  <a:schemeClr val="tx1"/>
                </a:solidFill>
              </a:rPr>
              <a:t>seroma</a:t>
            </a:r>
            <a:r>
              <a:rPr lang="en-US" dirty="0">
                <a:solidFill>
                  <a:schemeClr val="tx1"/>
                </a:solidFill>
              </a:rPr>
              <a:t>, post operative fibrosis and scaring , pre surgical images should be used as guidance to localized tumor bed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t="9905" b="2477"/>
          <a:stretch/>
        </p:blipFill>
        <p:spPr>
          <a:xfrm>
            <a:off x="4663441" y="1604483"/>
            <a:ext cx="7373983" cy="489000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7219080-DF59-BC3C-B933-997DCC80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664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CT- simulation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8941" y="1825625"/>
            <a:ext cx="11631706" cy="4351338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en-US" dirty="0"/>
              <a:t>Patient preparation → Equipment preparation → Immobilization → Making the mask</a:t>
            </a:r>
          </a:p>
          <a:p>
            <a:pPr algn="l" rtl="0"/>
            <a:r>
              <a:rPr lang="en-US" dirty="0"/>
              <a:t>Scanning parameters:</a:t>
            </a:r>
          </a:p>
          <a:p>
            <a:pPr marL="0" indent="0" algn="l" rtl="0">
              <a:buNone/>
            </a:pPr>
            <a:r>
              <a:rPr lang="en-US" dirty="0"/>
              <a:t>           * CT slices should be 2–3 mm thick to aid accurate target volume definition and</a:t>
            </a:r>
          </a:p>
          <a:p>
            <a:pPr marL="0" indent="0" algn="l" rtl="0">
              <a:buNone/>
            </a:pPr>
            <a:r>
              <a:rPr lang="en-US" dirty="0"/>
              <a:t>              to produce good quality DRRs for verification.</a:t>
            </a:r>
          </a:p>
          <a:p>
            <a:pPr marL="0" indent="0" algn="l" rtl="0">
              <a:buNone/>
            </a:pPr>
            <a:r>
              <a:rPr lang="en-US" dirty="0"/>
              <a:t>           *Intravenous contrast will highlight the internal jugular vein, and tumor enhancement</a:t>
            </a:r>
          </a:p>
          <a:p>
            <a:pPr marL="0" indent="0" algn="l" rtl="0">
              <a:buNone/>
            </a:pPr>
            <a:r>
              <a:rPr lang="en-US" dirty="0"/>
              <a:t>             can help to define both the primary site and involved lymph nodes</a:t>
            </a:r>
          </a:p>
          <a:p>
            <a:pPr algn="l" rtl="0"/>
            <a:r>
              <a:rPr lang="en-US" dirty="0"/>
              <a:t>Documentation:</a:t>
            </a:r>
          </a:p>
          <a:p>
            <a:pPr marL="0" indent="0" algn="l" rtl="0">
              <a:buNone/>
            </a:pPr>
            <a:r>
              <a:rPr lang="en-US" dirty="0"/>
              <a:t>          * Co-registration of diagnostic (usually MRI or PET CT) and planning CT scans can help</a:t>
            </a:r>
          </a:p>
          <a:p>
            <a:pPr marL="0" indent="0" algn="l" rtl="0">
              <a:buNone/>
            </a:pPr>
            <a:r>
              <a:rPr lang="en-US" dirty="0"/>
              <a:t>            to define both tumor volumes and critical normal tissues (e.g. optic chiasm, lacrimal</a:t>
            </a:r>
          </a:p>
          <a:p>
            <a:pPr marL="0" indent="0" algn="l" rtl="0">
              <a:buNone/>
            </a:pPr>
            <a:r>
              <a:rPr lang="en-US" dirty="0"/>
              <a:t>            glands) </a:t>
            </a:r>
          </a:p>
        </p:txBody>
      </p:sp>
    </p:spTree>
    <p:extLst>
      <p:ext uri="{BB962C8B-B14F-4D97-AF65-F5344CB8AC3E}">
        <p14:creationId xmlns:p14="http://schemas.microsoft.com/office/powerpoint/2010/main" val="525312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CT- simulation (Immobilization- Making the Mask)</a:t>
            </a:r>
            <a:endParaRPr lang="en-US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8354" y="1930127"/>
            <a:ext cx="8161182" cy="459066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3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Target Volume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6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b="1" dirty="0"/>
              <a:t>Target Volume Definition and doses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GTV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CTV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PTV(</a:t>
            </a:r>
            <a:r>
              <a:rPr lang="en-US" dirty="0" err="1"/>
              <a:t>ptv</a:t>
            </a:r>
            <a:endParaRPr lang="en-US" b="1" dirty="0"/>
          </a:p>
          <a:p>
            <a:pPr algn="l" rtl="0"/>
            <a:endParaRPr lang="en-US" b="1" dirty="0"/>
          </a:p>
          <a:p>
            <a:pPr algn="l" rtl="0"/>
            <a:r>
              <a:rPr lang="en-US" b="1" dirty="0"/>
              <a:t>ORAs </a:t>
            </a:r>
            <a:r>
              <a:rPr lang="en-US" dirty="0"/>
              <a:t> the spinal cord, parotid and submandibular salivary glands, pharyngeal constrictor muscles, optic nerves and chiasm, lacrimal glands and lenses. </a:t>
            </a:r>
          </a:p>
        </p:txBody>
      </p:sp>
    </p:spTree>
    <p:extLst>
      <p:ext uri="{BB962C8B-B14F-4D97-AF65-F5344CB8AC3E}">
        <p14:creationId xmlns:p14="http://schemas.microsoft.com/office/powerpoint/2010/main" val="4110895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radiotherapy technique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8941" y="1825625"/>
            <a:ext cx="11631706" cy="4351338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IMRT</a:t>
            </a:r>
          </a:p>
          <a:p>
            <a:pPr algn="l" rtl="0"/>
            <a:r>
              <a:rPr lang="en-US" dirty="0"/>
              <a:t>VMAT</a:t>
            </a:r>
          </a:p>
          <a:p>
            <a:pPr algn="l" rtl="0"/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2283445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plan review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8941" y="1825625"/>
            <a:ext cx="11631706" cy="4351338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  the tolerance of the spinal cord, brainstem or optic nerves are not exceeded.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 Then coverage of each PTV 95%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Any organs at risk that have been defined are then assessed, such as the salivary glands.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Dose max 107%</a:t>
            </a:r>
          </a:p>
        </p:txBody>
      </p:sp>
    </p:spTree>
    <p:extLst>
      <p:ext uri="{BB962C8B-B14F-4D97-AF65-F5344CB8AC3E}">
        <p14:creationId xmlns:p14="http://schemas.microsoft.com/office/powerpoint/2010/main" val="2059752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Verification and Image Guidance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8941" y="1825625"/>
            <a:ext cx="11631706" cy="4351338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 kV CBCTs</a:t>
            </a:r>
          </a:p>
          <a:p>
            <a:pPr algn="l" rtl="0"/>
            <a:r>
              <a:rPr lang="en-US" dirty="0"/>
              <a:t> MV CBCT</a:t>
            </a:r>
          </a:p>
        </p:txBody>
      </p:sp>
    </p:spTree>
    <p:extLst>
      <p:ext uri="{BB962C8B-B14F-4D97-AF65-F5344CB8AC3E}">
        <p14:creationId xmlns:p14="http://schemas.microsoft.com/office/powerpoint/2010/main" val="16843402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t="-16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Head &amp; Neck Cancer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Tumor type / site specific principles of radiotherapy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8941" y="1825625"/>
            <a:ext cx="11631706" cy="4351338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b="1" u="sng" dirty="0"/>
              <a:t>Subsite guidelines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Nasopharynx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Oropharynx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Oral cavity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Larynx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Hypopharynx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Unknown primary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Salivary gland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High-risk squamous cell skin carcinoma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Nasal cavity / paranasal sinuses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Locoregional recurrence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06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4360-E0EC-1EDE-BCFD-7023074E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B96C3-4416-64B9-5167-C31792E11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7791"/>
          </a:xfr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C0474F3-181E-25B4-D99A-365558A20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2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FDF74-1F33-42A1-2B6E-53AA9C04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832E20-5C73-9344-2A79-DF5A9DFCD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87C21B-4878-3759-F126-907A7BD7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69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B0897-C178-EC3C-73CD-E10AF89A3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886"/>
            <a:ext cx="12192000" cy="6023113"/>
          </a:xfr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FA41B99-EE70-61EE-5D5E-159BB996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6594" y="216489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</a:t>
            </a:r>
            <a:br>
              <a:rPr lang="en-US" b="1" dirty="0">
                <a:solidFill>
                  <a:srgbClr val="FF66CC"/>
                </a:solidFill>
              </a:rPr>
            </a:br>
            <a:r>
              <a:rPr lang="en-US" b="1" dirty="0">
                <a:solidFill>
                  <a:srgbClr val="FF66CC"/>
                </a:solidFill>
              </a:rPr>
              <a:t>Target volumes- post lumpectomy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0" y="2037806"/>
            <a:ext cx="4415245" cy="402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Lumpectomy CTV: Lumpectomy cavity with a 1- 1.5 cm expansion, this volume should not extend into the pectoralis muscle and/ or muscles of chest wall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Lumpectomy PTV: Lumpectomy CTV with margin based on setup uncertainly and predicted patient motion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Adjustments to this volume may be necessary for dose reporting purposes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r="2809" b="5333"/>
          <a:stretch/>
        </p:blipFill>
        <p:spPr>
          <a:xfrm>
            <a:off x="4825810" y="1690688"/>
            <a:ext cx="7274750" cy="495082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801C571-D1DC-BC3A-83AC-9CC8AFD11C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49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27630E7-F0FF-4F88-91B3-0C8657484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7966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290B63A6-564A-447C-86C3-E0AD77048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b="45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5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51EA03-03ED-4637-9952-0D6B95F8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8E5B94-B99C-4435-9589-565815D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444EA8E-C556-4E83-BF86-997AA3E7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9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074AEFC-378B-4FFF-8F2F-18C2555B8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35026" b="2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8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142E8AB-7965-4165-A679-6C2A87454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14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939BE9-B32F-453E-B35B-EAD3DCEA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01CEA0-C780-4EA0-A339-82B4E3C6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9516" r="907" b="4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130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F3655580-43B9-4782-88C2-0B08B8018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599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5345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7999" y="4358985"/>
            <a:ext cx="5224895" cy="17954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Thanks For listening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0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</p:spPr>
      </p:pic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2819400" y="1846263"/>
            <a:ext cx="9144000" cy="2387600"/>
          </a:xfrm>
        </p:spPr>
        <p:txBody>
          <a:bodyPr/>
          <a:lstStyle/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Pr.Dr-Moudar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Bakkour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25235" y="253471"/>
            <a:ext cx="10086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NATIONAL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GUIDELINES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IN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RADIOTHERAPY</a:t>
            </a:r>
            <a:r>
              <a:rPr lang="en-US" sz="4400" b="1" dirty="0">
                <a:solidFill>
                  <a:srgbClr val="00B0F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19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Treatment Recommendations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t="11548" b="70138"/>
          <a:stretch/>
        </p:blipFill>
        <p:spPr>
          <a:xfrm>
            <a:off x="2026508" y="5564389"/>
            <a:ext cx="8179381" cy="118406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/>
          <a:srcRect l="4386" t="22590" r="5454" b="28213"/>
          <a:stretch/>
        </p:blipFill>
        <p:spPr>
          <a:xfrm>
            <a:off x="1494345" y="1549186"/>
            <a:ext cx="9203310" cy="4015203"/>
          </a:xfrm>
          <a:prstGeom prst="rect">
            <a:avLst/>
          </a:prstGeom>
          <a:ln w="88900" cap="sq" cmpd="thickThin">
            <a:solidFill>
              <a:srgbClr val="A5BB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621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732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66CC"/>
                </a:solidFill>
              </a:rPr>
              <a:t>Breast Cancer- post lumpectomy- Dosimetry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21893" r="21847" b="5634"/>
          <a:stretch/>
        </p:blipFill>
        <p:spPr>
          <a:xfrm>
            <a:off x="2598138" y="1139203"/>
            <a:ext cx="7405580" cy="558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80AB3C-C77D-381A-8FDF-6324A7A98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77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Radiation Technique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09075" y="1934291"/>
            <a:ext cx="8919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Three dimensional RT standard of care  </a:t>
            </a:r>
          </a:p>
          <a:p>
            <a:pPr algn="l" rtl="0">
              <a:buNone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buFont typeface="Arial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New advances RT minimize toxicity and maximize efficacy. </a:t>
            </a:r>
          </a:p>
          <a:p>
            <a:pPr algn="l" rtl="0">
              <a:buNone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 Intensity Modulated and Image guided RT  anatomically dose delivery reduce CTV-PTV margin and irradiated volume of small bowel, Used in selective cases: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Post operative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Unable to tolerate prone position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Treating inguinal nodes</a:t>
            </a:r>
          </a:p>
          <a:p>
            <a:pPr algn="l" rtl="0">
              <a:buNone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311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Positioning &amp; immobilization 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66136" y="1540086"/>
            <a:ext cx="5329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rtl="0">
              <a:buFont typeface="Arial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Supine/prone 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 Pelvic thermoplastic mask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CT simulation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2244956" y="3732736"/>
            <a:ext cx="2251939" cy="2214554"/>
            <a:chOff x="3011493" y="3736541"/>
            <a:chExt cx="2071702" cy="221455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1493" y="3736541"/>
              <a:ext cx="2071702" cy="2214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مستطيل 7"/>
            <p:cNvSpPr/>
            <p:nvPr/>
          </p:nvSpPr>
          <p:spPr>
            <a:xfrm>
              <a:off x="3357797" y="5729039"/>
              <a:ext cx="1349114" cy="222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183162"/>
                  </a:solidFill>
                </a:rPr>
                <a:t>PA field</a:t>
              </a: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8321073" y="3300998"/>
            <a:ext cx="2077559" cy="1992498"/>
            <a:chOff x="7659695" y="3736541"/>
            <a:chExt cx="2077559" cy="199249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59695" y="3736541"/>
              <a:ext cx="2077559" cy="1992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مستطيل 8"/>
            <p:cNvSpPr/>
            <p:nvPr/>
          </p:nvSpPr>
          <p:spPr>
            <a:xfrm>
              <a:off x="7659695" y="5506983"/>
              <a:ext cx="1319134" cy="222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183162"/>
                  </a:solidFill>
                </a:rPr>
                <a:t>Lateral field</a:t>
              </a:r>
            </a:p>
          </p:txBody>
        </p:sp>
      </p:grpSp>
      <p:sp>
        <p:nvSpPr>
          <p:cNvPr id="16" name="مستطيل 15"/>
          <p:cNvSpPr/>
          <p:nvPr/>
        </p:nvSpPr>
        <p:spPr>
          <a:xfrm>
            <a:off x="10594475" y="4112543"/>
            <a:ext cx="1142823" cy="587262"/>
          </a:xfrm>
          <a:prstGeom prst="rect">
            <a:avLst/>
          </a:prstGeom>
          <a:noFill/>
          <a:ln w="28575">
            <a:solidFill>
              <a:srgbClr val="FF85D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Superior: L5-S1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2244955" y="6023440"/>
            <a:ext cx="2251939" cy="649188"/>
          </a:xfrm>
          <a:prstGeom prst="rect">
            <a:avLst/>
          </a:prstGeom>
          <a:noFill/>
          <a:ln w="28575">
            <a:solidFill>
              <a:srgbClr val="FF85D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Inferior: 3 cm below gross disease 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236768" y="4112543"/>
            <a:ext cx="1649106" cy="1403735"/>
          </a:xfrm>
          <a:prstGeom prst="rect">
            <a:avLst/>
          </a:prstGeom>
          <a:noFill/>
          <a:ln w="28575">
            <a:solidFill>
              <a:srgbClr val="3A6BC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dirty="0">
                <a:solidFill>
                  <a:srgbClr val="183162"/>
                </a:solidFill>
              </a:rPr>
              <a:t>Lateral: 1.5 cm margins on the pelvic brim</a:t>
            </a:r>
          </a:p>
        </p:txBody>
      </p:sp>
      <p:sp>
        <p:nvSpPr>
          <p:cNvPr id="45" name="مستطيل 44"/>
          <p:cNvSpPr/>
          <p:nvPr/>
        </p:nvSpPr>
        <p:spPr>
          <a:xfrm>
            <a:off x="8321071" y="2843393"/>
            <a:ext cx="2077559" cy="368699"/>
          </a:xfrm>
          <a:prstGeom prst="rect">
            <a:avLst/>
          </a:prstGeom>
          <a:noFill/>
          <a:ln w="28575">
            <a:solidFill>
              <a:srgbClr val="3A6BC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rgbClr val="183162"/>
                </a:solidFill>
              </a:rPr>
              <a:t>Behind sacrum</a:t>
            </a:r>
          </a:p>
        </p:txBody>
      </p:sp>
      <p:sp>
        <p:nvSpPr>
          <p:cNvPr id="46" name="مستطيل 45"/>
          <p:cNvSpPr/>
          <p:nvPr/>
        </p:nvSpPr>
        <p:spPr>
          <a:xfrm>
            <a:off x="8321072" y="5471307"/>
            <a:ext cx="2077559" cy="1071799"/>
          </a:xfrm>
          <a:prstGeom prst="rect">
            <a:avLst/>
          </a:prstGeom>
          <a:noFill/>
          <a:ln w="28575">
            <a:solidFill>
              <a:srgbClr val="3A6BC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rgbClr val="183162"/>
                </a:solidFill>
              </a:rPr>
              <a:t>Posterior / anterior margin of pubic symphysis</a:t>
            </a:r>
          </a:p>
        </p:txBody>
      </p:sp>
      <p:sp>
        <p:nvSpPr>
          <p:cNvPr id="56" name="مستطيل 55"/>
          <p:cNvSpPr/>
          <p:nvPr/>
        </p:nvSpPr>
        <p:spPr>
          <a:xfrm>
            <a:off x="2247297" y="3300998"/>
            <a:ext cx="2251939" cy="400744"/>
          </a:xfrm>
          <a:prstGeom prst="rect">
            <a:avLst/>
          </a:prstGeom>
          <a:noFill/>
          <a:ln w="28575">
            <a:solidFill>
              <a:srgbClr val="FF85D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Superior: L5-S1</a:t>
            </a:r>
          </a:p>
        </p:txBody>
      </p:sp>
      <p:sp>
        <p:nvSpPr>
          <p:cNvPr id="57" name="مستطيل 56"/>
          <p:cNvSpPr/>
          <p:nvPr/>
        </p:nvSpPr>
        <p:spPr>
          <a:xfrm>
            <a:off x="6693594" y="3850940"/>
            <a:ext cx="1529558" cy="1110467"/>
          </a:xfrm>
          <a:prstGeom prst="rect">
            <a:avLst/>
          </a:prstGeom>
          <a:noFill/>
          <a:ln w="28575">
            <a:solidFill>
              <a:srgbClr val="FF85D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Inferior: 3 cm below gross disease </a:t>
            </a:r>
          </a:p>
        </p:txBody>
      </p:sp>
    </p:spTree>
    <p:extLst>
      <p:ext uri="{BB962C8B-B14F-4D97-AF65-F5344CB8AC3E}">
        <p14:creationId xmlns:p14="http://schemas.microsoft.com/office/powerpoint/2010/main" val="23593974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75249" y="114619"/>
            <a:ext cx="10052712" cy="942187"/>
          </a:xfrm>
        </p:spPr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Target volumes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b="2951"/>
          <a:stretch/>
        </p:blipFill>
        <p:spPr>
          <a:xfrm>
            <a:off x="2828144" y="1056806"/>
            <a:ext cx="9144000" cy="580119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128" y="1965383"/>
            <a:ext cx="2666983" cy="1494723"/>
          </a:xfrm>
          <a:prstGeom prst="rect">
            <a:avLst/>
          </a:prstGeom>
          <a:noFill/>
          <a:ln w="28575">
            <a:solidFill>
              <a:srgbClr val="FF8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GTV= primary tumor  based on exam+ endoscopic and imaging.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0" y="3957403"/>
            <a:ext cx="2675111" cy="1515074"/>
          </a:xfrm>
          <a:prstGeom prst="rect">
            <a:avLst/>
          </a:prstGeom>
          <a:noFill/>
          <a:ln w="28575">
            <a:solidFill>
              <a:srgbClr val="FF8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83162"/>
                </a:solidFill>
              </a:rPr>
              <a:t>For post operative, use pre-operative image to define tumor bed</a:t>
            </a:r>
          </a:p>
        </p:txBody>
      </p:sp>
    </p:spTree>
    <p:extLst>
      <p:ext uri="{BB962C8B-B14F-4D97-AF65-F5344CB8AC3E}">
        <p14:creationId xmlns:p14="http://schemas.microsoft.com/office/powerpoint/2010/main" val="33764001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7523" y="177748"/>
            <a:ext cx="10515600" cy="998980"/>
          </a:xfrm>
        </p:spPr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Target volumes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6667"/>
          <a:stretch/>
        </p:blipFill>
        <p:spPr>
          <a:xfrm>
            <a:off x="2858125" y="1176728"/>
            <a:ext cx="9144000" cy="568127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34715" y="1618937"/>
            <a:ext cx="2023672" cy="4167265"/>
          </a:xfrm>
          <a:prstGeom prst="rect">
            <a:avLst/>
          </a:prstGeom>
          <a:noFill/>
          <a:ln w="28575">
            <a:solidFill>
              <a:srgbClr val="F6B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rgbClr val="183162"/>
                </a:solidFill>
              </a:rPr>
              <a:t>CTV: GTV + (2-3) cm margin, perirectal, presacral and internal iliac nodes</a:t>
            </a:r>
          </a:p>
          <a:p>
            <a:pPr algn="ctr" rtl="0"/>
            <a:endParaRPr lang="en-US" dirty="0">
              <a:solidFill>
                <a:srgbClr val="183162"/>
              </a:solidFill>
            </a:endParaRPr>
          </a:p>
          <a:p>
            <a:pPr algn="ctr" rtl="0"/>
            <a:r>
              <a:rPr lang="en-US" dirty="0">
                <a:solidFill>
                  <a:srgbClr val="183162"/>
                </a:solidFill>
              </a:rPr>
              <a:t>(+ external iliac nodes for T4)</a:t>
            </a:r>
          </a:p>
          <a:p>
            <a:pPr algn="ctr" rtl="0"/>
            <a:endParaRPr lang="en-US" dirty="0">
              <a:solidFill>
                <a:srgbClr val="183162"/>
              </a:solidFill>
            </a:endParaRPr>
          </a:p>
          <a:p>
            <a:pPr algn="ctr" rtl="0"/>
            <a:r>
              <a:rPr lang="en-US" dirty="0">
                <a:solidFill>
                  <a:srgbClr val="183162"/>
                </a:solidFill>
              </a:rPr>
              <a:t>(+ Inguinal nodes if anal canal involved)</a:t>
            </a:r>
          </a:p>
        </p:txBody>
      </p:sp>
    </p:spTree>
    <p:extLst>
      <p:ext uri="{BB962C8B-B14F-4D97-AF65-F5344CB8AC3E}">
        <p14:creationId xmlns:p14="http://schemas.microsoft.com/office/powerpoint/2010/main" val="3114927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260" y="135505"/>
            <a:ext cx="10515600" cy="824459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Target volumes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b="4700"/>
          <a:stretch/>
        </p:blipFill>
        <p:spPr>
          <a:xfrm>
            <a:off x="2768183" y="1142527"/>
            <a:ext cx="9144000" cy="568127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9843" y="1618937"/>
            <a:ext cx="2218544" cy="1334125"/>
          </a:xfrm>
          <a:prstGeom prst="rect">
            <a:avLst/>
          </a:prstGeom>
          <a:noFill/>
          <a:ln w="28575">
            <a:solidFill>
              <a:srgbClr val="EF8B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rgbClr val="183162"/>
                </a:solidFill>
              </a:rPr>
              <a:t>PTV: CTV + (0.5- 0.7) cm </a:t>
            </a:r>
          </a:p>
        </p:txBody>
      </p:sp>
    </p:spTree>
    <p:extLst>
      <p:ext uri="{BB962C8B-B14F-4D97-AF65-F5344CB8AC3E}">
        <p14:creationId xmlns:p14="http://schemas.microsoft.com/office/powerpoint/2010/main" val="32130026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43328" y="318068"/>
            <a:ext cx="10515600" cy="824459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Target volumes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 b="49743"/>
          <a:stretch/>
        </p:blipFill>
        <p:spPr>
          <a:xfrm>
            <a:off x="1303519" y="1772527"/>
            <a:ext cx="8051495" cy="4585839"/>
          </a:xfrm>
          <a:prstGeom prst="rect">
            <a:avLst/>
          </a:prstGeom>
          <a:ln w="88900" cap="sq" cmpd="thickThin">
            <a:solidFill>
              <a:srgbClr val="A5BB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425143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33269" y="114620"/>
            <a:ext cx="10515600" cy="1137406"/>
          </a:xfrm>
        </p:spPr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Organs At Risk 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8635"/>
          <a:stretch/>
        </p:blipFill>
        <p:spPr>
          <a:xfrm>
            <a:off x="2843134" y="1401579"/>
            <a:ext cx="9144000" cy="545642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04932" y="1401579"/>
            <a:ext cx="2593298" cy="28468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t"/>
            <a:r>
              <a:rPr lang="en-IN" b="1" u="sng" dirty="0">
                <a:solidFill>
                  <a:srgbClr val="183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bowel</a:t>
            </a:r>
          </a:p>
          <a:p>
            <a:pPr algn="l" rtl="0" fontAlgn="t"/>
            <a:endParaRPr lang="en-US" dirty="0">
              <a:solidFill>
                <a:srgbClr val="183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t"/>
            <a:r>
              <a:rPr lang="en-IN" b="1" u="sng" dirty="0">
                <a:solidFill>
                  <a:srgbClr val="183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en-US" b="1" u="sng" dirty="0">
              <a:solidFill>
                <a:srgbClr val="183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t"/>
            <a:endParaRPr lang="en-IN" b="1" u="sng" dirty="0">
              <a:solidFill>
                <a:srgbClr val="183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t"/>
            <a:r>
              <a:rPr lang="en-IN" b="1" u="sng" dirty="0">
                <a:solidFill>
                  <a:srgbClr val="183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Femoral head</a:t>
            </a:r>
          </a:p>
          <a:p>
            <a:pPr algn="l" rtl="0" fontAlgn="t"/>
            <a:endParaRPr lang="en-IN" b="1" u="sng" dirty="0">
              <a:solidFill>
                <a:srgbClr val="183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929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16536" y="388700"/>
            <a:ext cx="11158928" cy="1325563"/>
          </a:xfrm>
        </p:spPr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Plan evaluation :</a:t>
            </a:r>
            <a:br>
              <a:rPr lang="en-US" b="1" dirty="0">
                <a:solidFill>
                  <a:srgbClr val="3D6ECF"/>
                </a:solidFill>
              </a:rPr>
            </a:br>
            <a:r>
              <a:rPr lang="en-US" b="1" dirty="0">
                <a:solidFill>
                  <a:srgbClr val="3D6ECF"/>
                </a:solidFill>
              </a:rPr>
              <a:t>Dose volume histogram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250898" y="1901394"/>
            <a:ext cx="5770746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14844" t="3125" b="27083"/>
          <a:stretch>
            <a:fillRect/>
          </a:stretch>
        </p:blipFill>
        <p:spPr>
          <a:xfrm>
            <a:off x="258032" y="1901394"/>
            <a:ext cx="5483201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1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6000" t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7613" y="114619"/>
            <a:ext cx="11158928" cy="1325563"/>
          </a:xfrm>
        </p:spPr>
        <p:txBody>
          <a:bodyPr/>
          <a:lstStyle/>
          <a:p>
            <a:pPr algn="l" rtl="0"/>
            <a:r>
              <a:rPr lang="en-US" b="1" dirty="0">
                <a:solidFill>
                  <a:srgbClr val="3D6ECF"/>
                </a:solidFill>
              </a:rPr>
              <a:t>Rectal cancer- Plan evaluation :</a:t>
            </a:r>
            <a:endParaRPr lang="en-US" dirty="0">
              <a:solidFill>
                <a:srgbClr val="3D6ECF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17963"/>
          <a:stretch/>
        </p:blipFill>
        <p:spPr>
          <a:xfrm>
            <a:off x="10932194" y="0"/>
            <a:ext cx="1259806" cy="777401"/>
          </a:xfrm>
          <a:prstGeom prst="rect">
            <a:avLst/>
          </a:prstGeom>
        </p:spPr>
      </p:pic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37" y="1216024"/>
            <a:ext cx="5799881" cy="5127571"/>
          </a:xfrm>
        </p:spPr>
      </p:pic>
    </p:spTree>
    <p:extLst>
      <p:ext uri="{BB962C8B-B14F-4D97-AF65-F5344CB8AC3E}">
        <p14:creationId xmlns:p14="http://schemas.microsoft.com/office/powerpoint/2010/main" val="8846727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10718"/>
          <a:stretch/>
        </p:blipFill>
        <p:spPr>
          <a:xfrm>
            <a:off x="1107016" y="-1"/>
            <a:ext cx="9584268" cy="6858001"/>
          </a:xfrm>
          <a:prstGeom prst="rect">
            <a:avLst/>
          </a:prstGeom>
        </p:spPr>
      </p:pic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1327150" y="3916363"/>
            <a:ext cx="9144000" cy="2387600"/>
          </a:xfrm>
        </p:spPr>
        <p:txBody>
          <a:bodyPr/>
          <a:lstStyle/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Pr.Dr-Moudar</a:t>
            </a:r>
            <a:r>
              <a:rPr lang="en-US" sz="3600" b="1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Bakkour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07016" y="0"/>
            <a:ext cx="10086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400" b="1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NATIONAL GUIDELINES IN RADIOTHERAPY 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4636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TM03457464[[fn=المقسوم]]</Template>
  <TotalTime>2988</TotalTime>
  <Words>2649</Words>
  <Application>Microsoft Office PowerPoint</Application>
  <PresentationFormat>شاشة عريضة</PresentationFormat>
  <Paragraphs>368</Paragraphs>
  <Slides>121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121</vt:i4>
      </vt:variant>
    </vt:vector>
  </HeadingPairs>
  <TitlesOfParts>
    <vt:vector size="128" baseType="lpstr">
      <vt:lpstr>Arial</vt:lpstr>
      <vt:lpstr>Calibri</vt:lpstr>
      <vt:lpstr>Calibri Light</vt:lpstr>
      <vt:lpstr>Cambria Math</vt:lpstr>
      <vt:lpstr>Wingdings</vt:lpstr>
      <vt:lpstr>نسق Office</vt:lpstr>
      <vt:lpstr>سمة Office</vt:lpstr>
      <vt:lpstr>Dr-Muhammad Awak</vt:lpstr>
      <vt:lpstr>Breast Cancer INDICATIONS- BCS</vt:lpstr>
      <vt:lpstr>Breast Cancer INDICATIONS- Mastectomy </vt:lpstr>
      <vt:lpstr>Breast Cancer Irradiation  &amp; systemic therapy</vt:lpstr>
      <vt:lpstr>Breast Cancer immobilization</vt:lpstr>
      <vt:lpstr>Breast Cancer Pre- scanning</vt:lpstr>
      <vt:lpstr>Breast Cancer Target volumes- post lumpectomy</vt:lpstr>
      <vt:lpstr>Breast Cancer Target volumes- post lumpectomy</vt:lpstr>
      <vt:lpstr>Breast Cancer- post lumpectomy- Dosimetry</vt:lpstr>
      <vt:lpstr>Breast Cancer- post lumpectomy Dose and fractionation:</vt:lpstr>
      <vt:lpstr>Breast Cancer- post lumpectomy  Treatment verification imaging:</vt:lpstr>
      <vt:lpstr>Breast Cancer- Post mastectomy chest wall &amp; reconstructed breast</vt:lpstr>
      <vt:lpstr>Breast Cancer- Full ISO- pre scanning</vt:lpstr>
      <vt:lpstr>Breast Cancer- Full ISO- Target definition</vt:lpstr>
      <vt:lpstr>Breast Cancer- Full ISO- Dosimetry</vt:lpstr>
      <vt:lpstr>Breast Cancer- Full ISO- Dosimetry</vt:lpstr>
      <vt:lpstr>Breast Cancer- Full ISO Dose and fractionation: </vt:lpstr>
      <vt:lpstr>Breast Cancer- Partial breast irradiation pre scanning</vt:lpstr>
      <vt:lpstr>Breast Cancer- Partial breast irradiation Target definition</vt:lpstr>
      <vt:lpstr>Breast Cancer- Partial breast irradiation Dosimetry</vt:lpstr>
      <vt:lpstr>Breast Cancer- Partial breast irradiation-Dosimetry</vt:lpstr>
      <vt:lpstr>Thanks for listening</vt:lpstr>
      <vt:lpstr>Dr- Zyad Marawi</vt:lpstr>
      <vt:lpstr>Prostate Cancer indications of RT in Prostate cancer: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Thanks for listening</vt:lpstr>
      <vt:lpstr>Dr- Rabei AlKoli</vt:lpstr>
      <vt:lpstr>Head &amp; Neck Cancer General outlines about RT in HNCs</vt:lpstr>
      <vt:lpstr>Head &amp; Neck Cancer General outlines about RT in HNCs</vt:lpstr>
      <vt:lpstr>Head &amp; Neck Cancer indications of RT in HNCs:</vt:lpstr>
      <vt:lpstr>Head &amp; Neck Cancer Primary Tumor</vt:lpstr>
      <vt:lpstr>Head &amp; Neck Cancer Cervical Nodes – Prophylactic</vt:lpstr>
      <vt:lpstr>Head &amp; Neck Cancer Cervical Nodes – Curative </vt:lpstr>
      <vt:lpstr>Head &amp; Neck Cancer Palliative Treatment </vt:lpstr>
      <vt:lpstr>Head &amp; Neck Cancer Dose Fractionation</vt:lpstr>
      <vt:lpstr>Head &amp; Neck Cancer Hypofractionation</vt:lpstr>
      <vt:lpstr>Head &amp; Neck Cancer Hyperfractionation</vt:lpstr>
      <vt:lpstr>Head &amp; Neck Cancer Palliative</vt:lpstr>
      <vt:lpstr>Head &amp; Neck Cancer Concomitant Radiotherapy and Chemotherapy </vt:lpstr>
      <vt:lpstr>Head &amp; Neck Cancer Induction Chemotherapy </vt:lpstr>
      <vt:lpstr>Head &amp; Neck Cancer Induction Chemotherapy </vt:lpstr>
      <vt:lpstr>Head &amp; Neck Cancer Re-irradiation</vt:lpstr>
      <vt:lpstr>Head &amp; Neck Cancer HNCs’ workflow:</vt:lpstr>
      <vt:lpstr>Head &amp; Neck Cancer CT- simulation </vt:lpstr>
      <vt:lpstr>Head &amp; Neck Cancer CT- simulation (Immobilization- Making the Mask)</vt:lpstr>
      <vt:lpstr>Head &amp; Neck Cancer Target Volume </vt:lpstr>
      <vt:lpstr>Head &amp; Neck Cancer radiotherapy technique</vt:lpstr>
      <vt:lpstr>Head &amp; Neck Cancer plan review</vt:lpstr>
      <vt:lpstr>Head &amp; Neck Cancer Verification and Image Guidance</vt:lpstr>
      <vt:lpstr>Head &amp; Neck Cancer Tumor type / site specific principles of radiotherapy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Thanks For listening</vt:lpstr>
      <vt:lpstr>Pr.Dr-Moudar Bakkour</vt:lpstr>
      <vt:lpstr>Rectal cancer- Treatment Recommendations</vt:lpstr>
      <vt:lpstr>Rectal cancer- Radiation Technique</vt:lpstr>
      <vt:lpstr>Rectal cancer- Positioning &amp; immobilization </vt:lpstr>
      <vt:lpstr>Rectal cancer- Target volumes</vt:lpstr>
      <vt:lpstr>Rectal cancer- Target volumes</vt:lpstr>
      <vt:lpstr>Rectal cancer- Target volumes</vt:lpstr>
      <vt:lpstr>Rectal cancer- Target volumes</vt:lpstr>
      <vt:lpstr>Rectal cancer- Organs At Risk </vt:lpstr>
      <vt:lpstr>Rectal cancer- Plan evaluation : Dose volume histogram</vt:lpstr>
      <vt:lpstr>Rectal cancer- Plan evaluation :</vt:lpstr>
      <vt:lpstr>Pr.Dr-Moudar Bakkour</vt:lpstr>
      <vt:lpstr> Gynecologic Cancer (Uterus &amp; Cervix) Types of RadioTherapy</vt:lpstr>
      <vt:lpstr>Gynecologic Cancer (Uterus)- Indications of RT </vt:lpstr>
      <vt:lpstr>Gynecologic Cancer (Cervix)- Indications of RT </vt:lpstr>
      <vt:lpstr>Gynecologic Cancer (Uterus &amp; Cervix) Timing of radiation therapy</vt:lpstr>
      <vt:lpstr>Gynecologic Cancer (Uterus &amp; Cervix) Positioning &amp; immobilization</vt:lpstr>
      <vt:lpstr>عرض تقديمي في PowerPoint</vt:lpstr>
      <vt:lpstr>Gynecologic Cancer (Uterus &amp; Cervix)  Target Volume- GTV</vt:lpstr>
      <vt:lpstr>Gynecologic Cancer (Uterus &amp; Cervix)  Target Volume- CTV</vt:lpstr>
      <vt:lpstr>Gynecologic Cancer (Uterus &amp; Cervix)  Target Volume- PTV</vt:lpstr>
      <vt:lpstr>Gynecologic Cancer (Uterus &amp; Cervix)  Target Volume- OAR</vt:lpstr>
      <vt:lpstr>Gynecologic Cancer (Uterus &amp; Cervix) Dose–Fractionation</vt:lpstr>
      <vt:lpstr> </vt:lpstr>
      <vt:lpstr>Gynecologic Cancer (Uterus &amp; Cervix) Dose volume histogram</vt:lpstr>
      <vt:lpstr>Gynecologic Cancer (Uterus &amp; Cervix) Brachytherapy</vt:lpstr>
      <vt:lpstr>Gynecologic Cancer (Uterus &amp; Cervix) Brachytherapy</vt:lpstr>
      <vt:lpstr>Gynecologic Cancer (Uterus &amp; Cervix) Brachytherapy</vt:lpstr>
      <vt:lpstr>Gynecologic Cancer (Uterus &amp; Cervix) Brachytherapy</vt:lpstr>
      <vt:lpstr>Gynecologic Cancer (Uterus &amp; Cervix) Brachytherapy</vt:lpstr>
      <vt:lpstr>Gynecologic Cancer (Uterus &amp; Cervix) Brachytherapy- Dose</vt:lpstr>
      <vt:lpstr>Gynecologic Cancer (Uterus &amp; Cervix) Brachytherapy</vt:lpstr>
      <vt:lpstr>Thanks for listening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Admin</cp:lastModifiedBy>
  <cp:revision>194</cp:revision>
  <dcterms:created xsi:type="dcterms:W3CDTF">2023-12-09T17:02:31Z</dcterms:created>
  <dcterms:modified xsi:type="dcterms:W3CDTF">2023-12-15T11:04:50Z</dcterms:modified>
</cp:coreProperties>
</file>